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0"/>
  </p:notesMasterIdLst>
  <p:sldIdLst>
    <p:sldId id="256" r:id="rId2"/>
    <p:sldId id="257" r:id="rId3"/>
    <p:sldId id="258" r:id="rId4"/>
    <p:sldId id="312" r:id="rId5"/>
    <p:sldId id="315" r:id="rId6"/>
    <p:sldId id="316" r:id="rId7"/>
    <p:sldId id="259" r:id="rId8"/>
    <p:sldId id="272" r:id="rId9"/>
    <p:sldId id="270" r:id="rId10"/>
    <p:sldId id="260" r:id="rId11"/>
    <p:sldId id="275" r:id="rId12"/>
    <p:sldId id="271" r:id="rId13"/>
    <p:sldId id="318" r:id="rId14"/>
    <p:sldId id="276" r:id="rId15"/>
    <p:sldId id="285" r:id="rId16"/>
    <p:sldId id="286" r:id="rId17"/>
    <p:sldId id="277" r:id="rId18"/>
    <p:sldId id="303" r:id="rId19"/>
    <p:sldId id="299" r:id="rId20"/>
    <p:sldId id="300" r:id="rId21"/>
    <p:sldId id="288" r:id="rId22"/>
    <p:sldId id="278" r:id="rId23"/>
    <p:sldId id="289" r:id="rId24"/>
    <p:sldId id="304" r:id="rId25"/>
    <p:sldId id="305" r:id="rId26"/>
    <p:sldId id="279" r:id="rId27"/>
    <p:sldId id="291" r:id="rId28"/>
    <p:sldId id="310" r:id="rId29"/>
    <p:sldId id="306" r:id="rId30"/>
    <p:sldId id="280" r:id="rId31"/>
    <p:sldId id="307" r:id="rId32"/>
    <p:sldId id="313" r:id="rId33"/>
    <p:sldId id="281" r:id="rId34"/>
    <p:sldId id="294" r:id="rId35"/>
    <p:sldId id="269" r:id="rId36"/>
    <p:sldId id="319" r:id="rId37"/>
    <p:sldId id="273" r:id="rId38"/>
    <p:sldId id="314"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734" autoAdjust="0"/>
  </p:normalViewPr>
  <p:slideViewPr>
    <p:cSldViewPr snapToGrid="0" snapToObjects="1">
      <p:cViewPr>
        <p:scale>
          <a:sx n="72" d="100"/>
          <a:sy n="72" d="100"/>
        </p:scale>
        <p:origin x="-1914" y="-168"/>
      </p:cViewPr>
      <p:guideLst>
        <p:guide orient="horz" pos="2160"/>
        <p:guide pos="2880"/>
      </p:guideLst>
    </p:cSldViewPr>
  </p:slideViewPr>
  <p:notesTextViewPr>
    <p:cViewPr>
      <p:scale>
        <a:sx n="100" d="100"/>
        <a:sy n="100" d="100"/>
      </p:scale>
      <p:origin x="0" y="0"/>
    </p:cViewPr>
  </p:notesTextViewPr>
  <p:sorterViewPr>
    <p:cViewPr>
      <p:scale>
        <a:sx n="167" d="100"/>
        <a:sy n="167" d="100"/>
      </p:scale>
      <p:origin x="0" y="851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382611-5311-2C4B-85DE-CAED9AC18C07}" type="datetimeFigureOut">
              <a:rPr lang="en-US" smtClean="0"/>
              <a:t>11/22/2011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482E8D-8289-3D46-87B9-EA8FA22B785D}" type="slidenum">
              <a:rPr lang="en-US" smtClean="0"/>
              <a:t>‹#›</a:t>
            </a:fld>
            <a:endParaRPr lang="en-US"/>
          </a:p>
        </p:txBody>
      </p:sp>
    </p:spTree>
    <p:extLst>
      <p:ext uri="{BB962C8B-B14F-4D97-AF65-F5344CB8AC3E}">
        <p14:creationId xmlns:p14="http://schemas.microsoft.com/office/powerpoint/2010/main" val="365940190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482E8D-8289-3D46-87B9-EA8FA22B785D}" type="slidenum">
              <a:rPr lang="en-US" smtClean="0"/>
              <a:t>2</a:t>
            </a:fld>
            <a:endParaRPr lang="en-US"/>
          </a:p>
        </p:txBody>
      </p:sp>
    </p:spTree>
    <p:extLst>
      <p:ext uri="{BB962C8B-B14F-4D97-AF65-F5344CB8AC3E}">
        <p14:creationId xmlns:p14="http://schemas.microsoft.com/office/powerpoint/2010/main" val="3649275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2400" dirty="0" smtClean="0"/>
              <a:t>Chart and discuss all of the “wow” words the students hear</a:t>
            </a:r>
          </a:p>
          <a:p>
            <a:r>
              <a:rPr lang="en-US" dirty="0" smtClean="0"/>
              <a:t>Rock or Pebble Game – </a:t>
            </a:r>
            <a:r>
              <a:rPr lang="en-US" i="1" dirty="0" smtClean="0"/>
              <a:t>Creating Writers, </a:t>
            </a:r>
            <a:r>
              <a:rPr lang="en-US" dirty="0" err="1" smtClean="0"/>
              <a:t>Spandel</a:t>
            </a:r>
            <a:endParaRPr lang="en-US" dirty="0" smtClean="0"/>
          </a:p>
          <a:p>
            <a:pPr lvl="1"/>
            <a:r>
              <a:rPr lang="en-US" sz="2400" dirty="0" smtClean="0"/>
              <a:t>Some words have muscle. They carry a lot weight. They have substance, meaning and impact.</a:t>
            </a:r>
          </a:p>
          <a:p>
            <a:pPr lvl="1"/>
            <a:r>
              <a:rPr lang="en-US" sz="2400" dirty="0" smtClean="0"/>
              <a:t>Have an assortment of words and have children determine if the word is a “pebble” a vague word or a “rock” an impact word. </a:t>
            </a:r>
          </a:p>
          <a:p>
            <a:r>
              <a:rPr lang="en-US" dirty="0" smtClean="0"/>
              <a:t>Make Word Posters </a:t>
            </a:r>
          </a:p>
          <a:p>
            <a:endParaRPr lang="en-US" dirty="0"/>
          </a:p>
        </p:txBody>
      </p:sp>
      <p:sp>
        <p:nvSpPr>
          <p:cNvPr id="4" name="Slide Number Placeholder 3"/>
          <p:cNvSpPr>
            <a:spLocks noGrp="1"/>
          </p:cNvSpPr>
          <p:nvPr>
            <p:ph type="sldNum" sz="quarter" idx="10"/>
          </p:nvPr>
        </p:nvSpPr>
        <p:spPr/>
        <p:txBody>
          <a:bodyPr/>
          <a:lstStyle/>
          <a:p>
            <a:fld id="{85482E8D-8289-3D46-87B9-EA8FA22B785D}" type="slidenum">
              <a:rPr lang="en-US" smtClean="0"/>
              <a:t>27</a:t>
            </a:fld>
            <a:endParaRPr lang="en-US"/>
          </a:p>
        </p:txBody>
      </p:sp>
    </p:spTree>
    <p:extLst>
      <p:ext uri="{BB962C8B-B14F-4D97-AF65-F5344CB8AC3E}">
        <p14:creationId xmlns:p14="http://schemas.microsoft.com/office/powerpoint/2010/main" val="37071253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K-2</a:t>
            </a:r>
            <a:endParaRPr lang="en-US" dirty="0"/>
          </a:p>
        </p:txBody>
      </p:sp>
      <p:sp>
        <p:nvSpPr>
          <p:cNvPr id="4" name="Slide Number Placeholder 3"/>
          <p:cNvSpPr>
            <a:spLocks noGrp="1"/>
          </p:cNvSpPr>
          <p:nvPr>
            <p:ph type="sldNum" sz="quarter" idx="10"/>
          </p:nvPr>
        </p:nvSpPr>
        <p:spPr/>
        <p:txBody>
          <a:bodyPr/>
          <a:lstStyle/>
          <a:p>
            <a:fld id="{85482E8D-8289-3D46-87B9-EA8FA22B785D}" type="slidenum">
              <a:rPr lang="en-US" smtClean="0"/>
              <a:t>31</a:t>
            </a:fld>
            <a:endParaRPr lang="en-US"/>
          </a:p>
        </p:txBody>
      </p:sp>
    </p:spTree>
    <p:extLst>
      <p:ext uri="{BB962C8B-B14F-4D97-AF65-F5344CB8AC3E}">
        <p14:creationId xmlns:p14="http://schemas.microsoft.com/office/powerpoint/2010/main" val="7645532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482E8D-8289-3D46-87B9-EA8FA22B785D}" type="slidenum">
              <a:rPr lang="en-US" smtClean="0"/>
              <a:t>32</a:t>
            </a:fld>
            <a:endParaRPr lang="en-US"/>
          </a:p>
        </p:txBody>
      </p:sp>
    </p:spTree>
    <p:extLst>
      <p:ext uri="{BB962C8B-B14F-4D97-AF65-F5344CB8AC3E}">
        <p14:creationId xmlns:p14="http://schemas.microsoft.com/office/powerpoint/2010/main" val="36366187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charset="0"/>
                <a:ea typeface="ＭＳ Ｐゴシック" charset="0"/>
                <a:cs typeface="ＭＳ Ｐゴシック" charset="0"/>
              </a:defRPr>
            </a:lvl1pPr>
            <a:lvl2pPr marL="37931725" indent="-37474525">
              <a:defRPr sz="2400">
                <a:solidFill>
                  <a:schemeClr val="tx1"/>
                </a:solidFill>
                <a:latin typeface="Tahoma" charset="0"/>
                <a:ea typeface="ＭＳ Ｐゴシック" charset="0"/>
              </a:defRPr>
            </a:lvl2pPr>
            <a:lvl3pPr>
              <a:defRPr sz="2400">
                <a:solidFill>
                  <a:schemeClr val="tx1"/>
                </a:solidFill>
                <a:latin typeface="Tahoma" charset="0"/>
                <a:ea typeface="ＭＳ Ｐゴシック" charset="0"/>
              </a:defRPr>
            </a:lvl3pPr>
            <a:lvl4pPr>
              <a:defRPr sz="2400">
                <a:solidFill>
                  <a:schemeClr val="tx1"/>
                </a:solidFill>
                <a:latin typeface="Tahoma" charset="0"/>
                <a:ea typeface="ＭＳ Ｐゴシック" charset="0"/>
              </a:defRPr>
            </a:lvl4pPr>
            <a:lvl5pPr>
              <a:defRPr sz="2400">
                <a:solidFill>
                  <a:schemeClr val="tx1"/>
                </a:solidFill>
                <a:latin typeface="Tahoma" charset="0"/>
                <a:ea typeface="ＭＳ Ｐゴシック" charset="0"/>
              </a:defRPr>
            </a:lvl5pPr>
            <a:lvl6pPr marL="457200" eaLnBrk="0" fontAlgn="base" hangingPunct="0">
              <a:spcBef>
                <a:spcPct val="0"/>
              </a:spcBef>
              <a:spcAft>
                <a:spcPct val="0"/>
              </a:spcAft>
              <a:defRPr sz="2400">
                <a:solidFill>
                  <a:schemeClr val="tx1"/>
                </a:solidFill>
                <a:latin typeface="Tahoma" charset="0"/>
                <a:ea typeface="ＭＳ Ｐゴシック" charset="0"/>
              </a:defRPr>
            </a:lvl6pPr>
            <a:lvl7pPr marL="914400" eaLnBrk="0" fontAlgn="base" hangingPunct="0">
              <a:spcBef>
                <a:spcPct val="0"/>
              </a:spcBef>
              <a:spcAft>
                <a:spcPct val="0"/>
              </a:spcAft>
              <a:defRPr sz="2400">
                <a:solidFill>
                  <a:schemeClr val="tx1"/>
                </a:solidFill>
                <a:latin typeface="Tahoma" charset="0"/>
                <a:ea typeface="ＭＳ Ｐゴシック" charset="0"/>
              </a:defRPr>
            </a:lvl7pPr>
            <a:lvl8pPr marL="1371600" eaLnBrk="0" fontAlgn="base" hangingPunct="0">
              <a:spcBef>
                <a:spcPct val="0"/>
              </a:spcBef>
              <a:spcAft>
                <a:spcPct val="0"/>
              </a:spcAft>
              <a:defRPr sz="2400">
                <a:solidFill>
                  <a:schemeClr val="tx1"/>
                </a:solidFill>
                <a:latin typeface="Tahoma" charset="0"/>
                <a:ea typeface="ＭＳ Ｐゴシック" charset="0"/>
              </a:defRPr>
            </a:lvl8pPr>
            <a:lvl9pPr marL="1828800" eaLnBrk="0" fontAlgn="base" hangingPunct="0">
              <a:spcBef>
                <a:spcPct val="0"/>
              </a:spcBef>
              <a:spcAft>
                <a:spcPct val="0"/>
              </a:spcAft>
              <a:defRPr sz="2400">
                <a:solidFill>
                  <a:schemeClr val="tx1"/>
                </a:solidFill>
                <a:latin typeface="Tahoma" charset="0"/>
                <a:ea typeface="ＭＳ Ｐゴシック" charset="0"/>
              </a:defRPr>
            </a:lvl9pPr>
          </a:lstStyle>
          <a:p>
            <a:fld id="{FBEF78EB-6D50-2145-8729-AF82EBB41980}" type="slidenum">
              <a:rPr lang="en-US" sz="1200">
                <a:latin typeface="Arial" charset="0"/>
              </a:rPr>
              <a:pPr/>
              <a:t>37</a:t>
            </a:fld>
            <a:endParaRPr lang="en-US" sz="1200">
              <a:latin typeface="Arial"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009E7D8-91E9-4F96-9084-4F24F9636C9E}"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Write Tools</a:t>
            </a:r>
            <a:endParaRPr lang="en-US" dirty="0"/>
          </a:p>
        </p:txBody>
      </p:sp>
      <p:sp>
        <p:nvSpPr>
          <p:cNvPr id="4" name="Slide Number Placeholder 3"/>
          <p:cNvSpPr>
            <a:spLocks noGrp="1"/>
          </p:cNvSpPr>
          <p:nvPr>
            <p:ph type="sldNum" sz="quarter" idx="10"/>
          </p:nvPr>
        </p:nvSpPr>
        <p:spPr/>
        <p:txBody>
          <a:bodyPr/>
          <a:lstStyle/>
          <a:p>
            <a:fld id="{85482E8D-8289-3D46-87B9-EA8FA22B785D}" type="slidenum">
              <a:rPr lang="en-US" smtClean="0"/>
              <a:t>5</a:t>
            </a:fld>
            <a:endParaRPr lang="en-US"/>
          </a:p>
        </p:txBody>
      </p:sp>
    </p:spTree>
    <p:extLst>
      <p:ext uri="{BB962C8B-B14F-4D97-AF65-F5344CB8AC3E}">
        <p14:creationId xmlns:p14="http://schemas.microsoft.com/office/powerpoint/2010/main" val="2339232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482E8D-8289-3D46-87B9-EA8FA22B785D}" type="slidenum">
              <a:rPr lang="en-US" smtClean="0"/>
              <a:t>7</a:t>
            </a:fld>
            <a:endParaRPr lang="en-US"/>
          </a:p>
        </p:txBody>
      </p:sp>
    </p:spTree>
    <p:extLst>
      <p:ext uri="{BB962C8B-B14F-4D97-AF65-F5344CB8AC3E}">
        <p14:creationId xmlns:p14="http://schemas.microsoft.com/office/powerpoint/2010/main" val="2887737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charset="0"/>
                <a:ea typeface="ＭＳ Ｐゴシック" charset="0"/>
                <a:cs typeface="ＭＳ Ｐゴシック" charset="0"/>
              </a:defRPr>
            </a:lvl1pPr>
            <a:lvl2pPr marL="37931725" indent="-37474525">
              <a:defRPr sz="2400">
                <a:solidFill>
                  <a:schemeClr val="tx1"/>
                </a:solidFill>
                <a:latin typeface="Tahoma" charset="0"/>
                <a:ea typeface="ＭＳ Ｐゴシック" charset="0"/>
              </a:defRPr>
            </a:lvl2pPr>
            <a:lvl3pPr>
              <a:defRPr sz="2400">
                <a:solidFill>
                  <a:schemeClr val="tx1"/>
                </a:solidFill>
                <a:latin typeface="Tahoma" charset="0"/>
                <a:ea typeface="ＭＳ Ｐゴシック" charset="0"/>
              </a:defRPr>
            </a:lvl3pPr>
            <a:lvl4pPr>
              <a:defRPr sz="2400">
                <a:solidFill>
                  <a:schemeClr val="tx1"/>
                </a:solidFill>
                <a:latin typeface="Tahoma" charset="0"/>
                <a:ea typeface="ＭＳ Ｐゴシック" charset="0"/>
              </a:defRPr>
            </a:lvl4pPr>
            <a:lvl5pPr>
              <a:defRPr sz="2400">
                <a:solidFill>
                  <a:schemeClr val="tx1"/>
                </a:solidFill>
                <a:latin typeface="Tahoma" charset="0"/>
                <a:ea typeface="ＭＳ Ｐゴシック" charset="0"/>
              </a:defRPr>
            </a:lvl5pPr>
            <a:lvl6pPr marL="457200" eaLnBrk="0" fontAlgn="base" hangingPunct="0">
              <a:spcBef>
                <a:spcPct val="0"/>
              </a:spcBef>
              <a:spcAft>
                <a:spcPct val="0"/>
              </a:spcAft>
              <a:defRPr sz="2400">
                <a:solidFill>
                  <a:schemeClr val="tx1"/>
                </a:solidFill>
                <a:latin typeface="Tahoma" charset="0"/>
                <a:ea typeface="ＭＳ Ｐゴシック" charset="0"/>
              </a:defRPr>
            </a:lvl6pPr>
            <a:lvl7pPr marL="914400" eaLnBrk="0" fontAlgn="base" hangingPunct="0">
              <a:spcBef>
                <a:spcPct val="0"/>
              </a:spcBef>
              <a:spcAft>
                <a:spcPct val="0"/>
              </a:spcAft>
              <a:defRPr sz="2400">
                <a:solidFill>
                  <a:schemeClr val="tx1"/>
                </a:solidFill>
                <a:latin typeface="Tahoma" charset="0"/>
                <a:ea typeface="ＭＳ Ｐゴシック" charset="0"/>
              </a:defRPr>
            </a:lvl7pPr>
            <a:lvl8pPr marL="1371600" eaLnBrk="0" fontAlgn="base" hangingPunct="0">
              <a:spcBef>
                <a:spcPct val="0"/>
              </a:spcBef>
              <a:spcAft>
                <a:spcPct val="0"/>
              </a:spcAft>
              <a:defRPr sz="2400">
                <a:solidFill>
                  <a:schemeClr val="tx1"/>
                </a:solidFill>
                <a:latin typeface="Tahoma" charset="0"/>
                <a:ea typeface="ＭＳ Ｐゴシック" charset="0"/>
              </a:defRPr>
            </a:lvl8pPr>
            <a:lvl9pPr marL="1828800" eaLnBrk="0" fontAlgn="base" hangingPunct="0">
              <a:spcBef>
                <a:spcPct val="0"/>
              </a:spcBef>
              <a:spcAft>
                <a:spcPct val="0"/>
              </a:spcAft>
              <a:defRPr sz="2400">
                <a:solidFill>
                  <a:schemeClr val="tx1"/>
                </a:solidFill>
                <a:latin typeface="Tahoma" charset="0"/>
                <a:ea typeface="ＭＳ Ｐゴシック" charset="0"/>
              </a:defRPr>
            </a:lvl9pPr>
          </a:lstStyle>
          <a:p>
            <a:fld id="{10362EEA-9BAF-964C-9407-039F75D665F1}" type="slidenum">
              <a:rPr lang="en-US" sz="1200">
                <a:latin typeface="Arial" charset="0"/>
              </a:rPr>
              <a:pPr/>
              <a:t>11</a:t>
            </a:fld>
            <a:endParaRPr lang="en-US" sz="1200">
              <a:latin typeface="Arial" charset="0"/>
            </a:endParaRPr>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Arial" charset="0"/>
              </a:rPr>
              <a:t>Look within—about building understanding, not necessarily making judgements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rgbClr val="800000"/>
                </a:solidFill>
              </a:rPr>
              <a:t>Discuss places that are important to each of us. </a:t>
            </a:r>
          </a:p>
          <a:p>
            <a:r>
              <a:rPr lang="en-US" sz="1200" dirty="0" smtClean="0"/>
              <a:t>Have students list as many memorable places as they can and have them share their lists.  With younger students make the list together.</a:t>
            </a:r>
          </a:p>
          <a:p>
            <a:r>
              <a:rPr lang="en-US" sz="1200" dirty="0" smtClean="0"/>
              <a:t>Have students pick one place from their list they would like to write about and list all the details they can in one minute. Remind them to write down what they see, hear, smell and feel. </a:t>
            </a:r>
          </a:p>
          <a:p>
            <a:r>
              <a:rPr lang="en-US" sz="1200" dirty="0" smtClean="0"/>
              <a:t>Have students use their details to write a draft of their memorable place (Skip lines to save room for revisions and additions.)</a:t>
            </a:r>
          </a:p>
          <a:p>
            <a:r>
              <a:rPr lang="en-US" sz="1200" dirty="0" smtClean="0"/>
              <a:t>Younger students may draw a picture of their favorite place and may have a word or a sentence with the picture. </a:t>
            </a:r>
          </a:p>
          <a:p>
            <a:endParaRPr lang="en-US" dirty="0"/>
          </a:p>
        </p:txBody>
      </p:sp>
      <p:sp>
        <p:nvSpPr>
          <p:cNvPr id="4" name="Slide Number Placeholder 3"/>
          <p:cNvSpPr>
            <a:spLocks noGrp="1"/>
          </p:cNvSpPr>
          <p:nvPr>
            <p:ph type="sldNum" sz="quarter" idx="10"/>
          </p:nvPr>
        </p:nvSpPr>
        <p:spPr/>
        <p:txBody>
          <a:bodyPr/>
          <a:lstStyle/>
          <a:p>
            <a:fld id="{85482E8D-8289-3D46-87B9-EA8FA22B785D}" type="slidenum">
              <a:rPr lang="en-US" smtClean="0"/>
              <a:t>15</a:t>
            </a:fld>
            <a:endParaRPr lang="en-US"/>
          </a:p>
        </p:txBody>
      </p:sp>
    </p:spTree>
    <p:extLst>
      <p:ext uri="{BB962C8B-B14F-4D97-AF65-F5344CB8AC3E}">
        <p14:creationId xmlns:p14="http://schemas.microsoft.com/office/powerpoint/2010/main" val="32753939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K-2</a:t>
            </a:r>
            <a:endParaRPr lang="en-US" dirty="0"/>
          </a:p>
        </p:txBody>
      </p:sp>
      <p:sp>
        <p:nvSpPr>
          <p:cNvPr id="4" name="Slide Number Placeholder 3"/>
          <p:cNvSpPr>
            <a:spLocks noGrp="1"/>
          </p:cNvSpPr>
          <p:nvPr>
            <p:ph type="sldNum" sz="quarter" idx="10"/>
          </p:nvPr>
        </p:nvSpPr>
        <p:spPr/>
        <p:txBody>
          <a:bodyPr/>
          <a:lstStyle/>
          <a:p>
            <a:fld id="{85482E8D-8289-3D46-87B9-EA8FA22B785D}" type="slidenum">
              <a:rPr lang="en-US" smtClean="0"/>
              <a:t>18</a:t>
            </a:fld>
            <a:endParaRPr lang="en-US"/>
          </a:p>
        </p:txBody>
      </p:sp>
    </p:spTree>
    <p:extLst>
      <p:ext uri="{BB962C8B-B14F-4D97-AF65-F5344CB8AC3E}">
        <p14:creationId xmlns:p14="http://schemas.microsoft.com/office/powerpoint/2010/main" val="6933792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K-2</a:t>
            </a:r>
          </a:p>
          <a:p>
            <a:endParaRPr lang="en-US" dirty="0" smtClean="0"/>
          </a:p>
          <a:p>
            <a:r>
              <a:rPr lang="en-US" dirty="0" smtClean="0"/>
              <a:t>Discuss all the ways Little </a:t>
            </a:r>
            <a:r>
              <a:rPr lang="en-US" dirty="0" err="1" smtClean="0"/>
              <a:t>Nutbrown</a:t>
            </a:r>
            <a:r>
              <a:rPr lang="en-US" dirty="0" smtClean="0"/>
              <a:t> Hare told his father that he loved him. Showing feelings is a sign form of voice.</a:t>
            </a:r>
          </a:p>
          <a:p>
            <a:r>
              <a:rPr lang="en-US" dirty="0" smtClean="0"/>
              <a:t>Have the class name other words and phrases you could use to tell someone how much you love them. Record answers on a chart.</a:t>
            </a:r>
          </a:p>
          <a:p>
            <a:r>
              <a:rPr lang="en-US" dirty="0" smtClean="0"/>
              <a:t>Have students copy one of the phrases or have them write one of their own and illustrate it. You might prepare a template for them:  </a:t>
            </a:r>
          </a:p>
          <a:p>
            <a:pPr marL="365760" lvl="1" indent="0">
              <a:buNone/>
            </a:pPr>
            <a:r>
              <a:rPr lang="en-US" sz="2400" dirty="0" smtClean="0"/>
              <a:t>“I love you more than ____________________.”</a:t>
            </a:r>
            <a:endParaRPr lang="en-US" dirty="0"/>
          </a:p>
        </p:txBody>
      </p:sp>
      <p:sp>
        <p:nvSpPr>
          <p:cNvPr id="4" name="Slide Number Placeholder 3"/>
          <p:cNvSpPr>
            <a:spLocks noGrp="1"/>
          </p:cNvSpPr>
          <p:nvPr>
            <p:ph type="sldNum" sz="quarter" idx="10"/>
          </p:nvPr>
        </p:nvSpPr>
        <p:spPr/>
        <p:txBody>
          <a:bodyPr/>
          <a:lstStyle/>
          <a:p>
            <a:fld id="{85482E8D-8289-3D46-87B9-EA8FA22B785D}" type="slidenum">
              <a:rPr lang="en-US" smtClean="0"/>
              <a:t>24</a:t>
            </a:fld>
            <a:endParaRPr lang="en-US"/>
          </a:p>
        </p:txBody>
      </p:sp>
    </p:spTree>
    <p:extLst>
      <p:ext uri="{BB962C8B-B14F-4D97-AF65-F5344CB8AC3E}">
        <p14:creationId xmlns:p14="http://schemas.microsoft.com/office/powerpoint/2010/main" val="1884093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K-2</a:t>
            </a:r>
            <a:endParaRPr lang="en-US" dirty="0"/>
          </a:p>
        </p:txBody>
      </p:sp>
      <p:sp>
        <p:nvSpPr>
          <p:cNvPr id="4" name="Slide Number Placeholder 3"/>
          <p:cNvSpPr>
            <a:spLocks noGrp="1"/>
          </p:cNvSpPr>
          <p:nvPr>
            <p:ph type="sldNum" sz="quarter" idx="10"/>
          </p:nvPr>
        </p:nvSpPr>
        <p:spPr/>
        <p:txBody>
          <a:bodyPr/>
          <a:lstStyle/>
          <a:p>
            <a:fld id="{85482E8D-8289-3D46-87B9-EA8FA22B785D}" type="slidenum">
              <a:rPr lang="en-US" smtClean="0"/>
              <a:t>25</a:t>
            </a:fld>
            <a:endParaRPr lang="en-US"/>
          </a:p>
        </p:txBody>
      </p:sp>
    </p:spTree>
    <p:extLst>
      <p:ext uri="{BB962C8B-B14F-4D97-AF65-F5344CB8AC3E}">
        <p14:creationId xmlns:p14="http://schemas.microsoft.com/office/powerpoint/2010/main" val="21560876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B7C3F878-F5E8-489B-AC8A-64F2A7E22C28}" type="datetimeFigureOut">
              <a:rPr lang="en-US" smtClean="0"/>
              <a:pPr/>
              <a:t>11/22/2011</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651FC063-5EA9-49AF-AFAF-D68C9E82B23B}" type="slidenum">
              <a:rPr lang="en-US" smtClean="0"/>
              <a:pPr/>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11/22/2011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11/22/2011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11/22/2011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C3F878-F5E8-489B-AC8A-64F2A7E22C28}" type="datetimeFigureOut">
              <a:rPr lang="en-US" smtClean="0"/>
              <a:pPr/>
              <a:t>11/22/2011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7C3F878-F5E8-489B-AC8A-64F2A7E22C28}" type="datetimeFigureOut">
              <a:rPr lang="en-US" smtClean="0"/>
              <a:pPr/>
              <a:t>11/22/2011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7C3F878-F5E8-489B-AC8A-64F2A7E22C28}" type="datetimeFigureOut">
              <a:rPr lang="en-US" smtClean="0"/>
              <a:pPr/>
              <a:t>11/22/2011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1FC063-5EA9-49AF-AFAF-D68C9E82B23B}" type="slidenum">
              <a:rPr lang="en-US" smtClean="0"/>
              <a:pPr/>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7C3F878-F5E8-489B-AC8A-64F2A7E22C28}" type="datetimeFigureOut">
              <a:rPr lang="en-US" smtClean="0"/>
              <a:pPr/>
              <a:t>11/22/2011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1FC063-5EA9-49AF-AFAF-D68C9E82B23B}" type="slidenum">
              <a:rPr lang="en-US" smtClean="0"/>
              <a:pPr/>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C3F878-F5E8-489B-AC8A-64F2A7E22C28}" type="datetimeFigureOut">
              <a:rPr lang="en-US" smtClean="0"/>
              <a:pPr/>
              <a:t>11/22/2011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C3F878-F5E8-489B-AC8A-64F2A7E22C28}" type="datetimeFigureOut">
              <a:rPr lang="en-US" smtClean="0"/>
              <a:pPr/>
              <a:t>11/22/2011</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C3F878-F5E8-489B-AC8A-64F2A7E22C28}" type="datetimeFigureOut">
              <a:rPr lang="en-US" smtClean="0"/>
              <a:pPr/>
              <a:t>11/22/2011</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B7C3F878-F5E8-489B-AC8A-64F2A7E22C28}" type="datetimeFigureOut">
              <a:rPr lang="en-US" smtClean="0"/>
              <a:pPr/>
              <a:t>11/22/2011</a:t>
            </a:fld>
            <a:endParaRPr lang="en-US" dirty="0"/>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651FC063-5EA9-49AF-AFAF-D68C9E82B23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hyperlink" Target="http://holdregeelementarywriting.wikispaces.co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thestorystarter.com/jr.htm" TargetMode="External"/><Relationship Id="rId2" Type="http://schemas.openxmlformats.org/officeDocument/2006/relationships/hyperlink" Target="http://www.flickr.com/" TargetMode="Externa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hyperlink" Target="http://www.toondoo.com/"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bit.ly/pU1cKK" TargetMode="External"/><Relationship Id="rId2" Type="http://schemas.openxmlformats.org/officeDocument/2006/relationships/hyperlink" Target="http://www.eduplace.com/graphicorganizer" TargetMode="Externa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hyperlink" Target="http://www.idiomsite.com/" TargetMode="External"/><Relationship Id="rId7" Type="http://schemas.openxmlformats.org/officeDocument/2006/relationships/hyperlink" Target="http://skypeanauthor.wetpaint.co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www.skype.com" TargetMode="External"/><Relationship Id="rId5" Type="http://schemas.openxmlformats.org/officeDocument/2006/relationships/hyperlink" Target="http://writingfix.com/forkids/feelinggame.htm" TargetMode="External"/><Relationship Id="rId4" Type="http://schemas.openxmlformats.org/officeDocument/2006/relationships/hyperlink" Target="http://writingfix.com/6_traits/voice.htm"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snappywords.com/" TargetMode="External"/><Relationship Id="rId2" Type="http://schemas.openxmlformats.org/officeDocument/2006/relationships/hyperlink" Target="http://www.wordle.net/" TargetMode="Externa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hyperlink" Target="http://www.cyberspaces.net/6traits/" TargetMode="External"/><Relationship Id="rId4" Type="http://schemas.openxmlformats.org/officeDocument/2006/relationships/hyperlink" Target="http://ettcweb.lr.k12.nj.us/forms/newpoem.ht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ritingfix.com/6_Traits/Primary/I_caught_it.htm"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hyperlink" Target="http://writingfix.com/Process/Revision/Owl_Moon.htm" TargetMode="External"/></Relationships>
</file>

<file path=ppt/slides/_rels/slide3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writingfix.com/" TargetMode="External"/><Relationship Id="rId2" Type="http://schemas.openxmlformats.org/officeDocument/2006/relationships/hyperlink" Target="http://bit.ly/cOtrcH" TargetMode="Externa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36.xml.rels><?xml version="1.0" encoding="UTF-8" standalone="yes"?>
<Relationships xmlns="http://schemas.openxmlformats.org/package/2006/relationships"><Relationship Id="rId3" Type="http://schemas.openxmlformats.org/officeDocument/2006/relationships/hyperlink" Target="http://esu4sixtraitwriting.wikispaces.com/" TargetMode="External"/><Relationship Id="rId2" Type="http://schemas.openxmlformats.org/officeDocument/2006/relationships/hyperlink" Target="http://holdregeelementarywriting.wikispaces.com/" TargetMode="External"/><Relationship Id="rId1" Type="http://schemas.openxmlformats.org/officeDocument/2006/relationships/slideLayout" Target="../slideLayouts/slideLayout2.xml"/><Relationship Id="rId5" Type="http://schemas.openxmlformats.org/officeDocument/2006/relationships/hyperlink" Target="http://writingextravaganza3.wikispaces.com/Six+Traits+3-6" TargetMode="External"/><Relationship Id="rId4" Type="http://schemas.openxmlformats.org/officeDocument/2006/relationships/hyperlink" Target="http://writingextravaganza3.wikispaces.com/Six+Traits+K-2"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mailto:dobrien@esu10.or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9066" y="308344"/>
            <a:ext cx="6704748" cy="3459518"/>
          </a:xfrm>
        </p:spPr>
        <p:txBody>
          <a:bodyPr/>
          <a:lstStyle/>
          <a:p>
            <a:pPr algn="l"/>
            <a:r>
              <a:rPr lang="en-US" dirty="0" smtClean="0"/>
              <a:t>Six Trait Writing: </a:t>
            </a:r>
            <a:br>
              <a:rPr lang="en-US" dirty="0" smtClean="0"/>
            </a:br>
            <a:r>
              <a:rPr lang="en-US" sz="3600" dirty="0" smtClean="0"/>
              <a:t>Continuing Our Conversations</a:t>
            </a:r>
            <a:br>
              <a:rPr lang="en-US" sz="3600" dirty="0" smtClean="0"/>
            </a:br>
            <a:endParaRPr lang="en-US" sz="3600" dirty="0"/>
          </a:p>
        </p:txBody>
      </p:sp>
      <p:sp>
        <p:nvSpPr>
          <p:cNvPr id="3" name="Subtitle 2"/>
          <p:cNvSpPr>
            <a:spLocks noGrp="1"/>
          </p:cNvSpPr>
          <p:nvPr>
            <p:ph type="subTitle" idx="1"/>
          </p:nvPr>
        </p:nvSpPr>
        <p:spPr/>
        <p:txBody>
          <a:bodyPr/>
          <a:lstStyle/>
          <a:p>
            <a:r>
              <a:rPr lang="en-US" dirty="0" smtClean="0"/>
              <a:t>Denise O’Brien</a:t>
            </a:r>
          </a:p>
          <a:p>
            <a:r>
              <a:rPr lang="en-US" dirty="0" smtClean="0"/>
              <a:t>ESU 10</a:t>
            </a:r>
          </a:p>
          <a:p>
            <a:r>
              <a:rPr lang="en-US" dirty="0" smtClean="0"/>
              <a:t>November 23, 2011</a:t>
            </a:r>
            <a:endParaRPr lang="en-US" dirty="0"/>
          </a:p>
        </p:txBody>
      </p:sp>
      <p:pic>
        <p:nvPicPr>
          <p:cNvPr id="4" name="Picture 3" descr="004265013.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387549" y="308344"/>
            <a:ext cx="2422388" cy="2358990"/>
          </a:xfrm>
          <a:prstGeom prst="rect">
            <a:avLst/>
          </a:prstGeom>
          <a:ln>
            <a:noFill/>
          </a:ln>
          <a:effectLst>
            <a:softEdge rad="112500"/>
          </a:effectLst>
        </p:spPr>
      </p:pic>
    </p:spTree>
    <p:extLst>
      <p:ext uri="{BB962C8B-B14F-4D97-AF65-F5344CB8AC3E}">
        <p14:creationId xmlns:p14="http://schemas.microsoft.com/office/powerpoint/2010/main" val="4986981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8141" y="2173357"/>
            <a:ext cx="4961438" cy="4346713"/>
          </a:xfrm>
        </p:spPr>
        <p:txBody>
          <a:bodyPr>
            <a:normAutofit/>
          </a:bodyPr>
          <a:lstStyle/>
          <a:p>
            <a:pPr lvl="1"/>
            <a:r>
              <a:rPr lang="en-US" sz="2800" dirty="0" smtClean="0"/>
              <a:t>Explicit instruction on writing skills and strategies</a:t>
            </a:r>
          </a:p>
          <a:p>
            <a:pPr marL="411480" lvl="1" indent="0">
              <a:buNone/>
            </a:pPr>
            <a:endParaRPr lang="en-US" sz="2800" dirty="0" smtClean="0"/>
          </a:p>
          <a:p>
            <a:pPr lvl="1"/>
            <a:r>
              <a:rPr lang="en-US" sz="2800" dirty="0" smtClean="0"/>
              <a:t>Opportunities to respond in lessons</a:t>
            </a:r>
          </a:p>
          <a:p>
            <a:pPr marL="411480" lvl="1" indent="0">
              <a:buNone/>
            </a:pPr>
            <a:endParaRPr lang="en-US" sz="2800" dirty="0" smtClean="0"/>
          </a:p>
          <a:p>
            <a:pPr lvl="1"/>
            <a:r>
              <a:rPr lang="en-US" sz="2800" dirty="0" smtClean="0"/>
              <a:t>Positive, corrective feedback on performance</a:t>
            </a:r>
            <a:endParaRPr lang="en-US" sz="2800" dirty="0"/>
          </a:p>
        </p:txBody>
      </p:sp>
      <p:sp>
        <p:nvSpPr>
          <p:cNvPr id="2" name="Title 1"/>
          <p:cNvSpPr>
            <a:spLocks noGrp="1"/>
          </p:cNvSpPr>
          <p:nvPr>
            <p:ph type="title"/>
          </p:nvPr>
        </p:nvSpPr>
        <p:spPr>
          <a:xfrm>
            <a:off x="414671" y="391614"/>
            <a:ext cx="8240232" cy="1202485"/>
          </a:xfrm>
        </p:spPr>
        <p:txBody>
          <a:bodyPr>
            <a:normAutofit fontScale="90000"/>
          </a:bodyPr>
          <a:lstStyle/>
          <a:p>
            <a:r>
              <a:rPr lang="en-US" dirty="0" smtClean="0"/>
              <a:t>Emergent and Developing Writers Need . . . </a:t>
            </a:r>
            <a:endParaRPr lang="en-US" dirty="0"/>
          </a:p>
        </p:txBody>
      </p:sp>
      <p:pic>
        <p:nvPicPr>
          <p:cNvPr id="4" name="Picture 3" descr="mp900422514.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975499" y="2387709"/>
            <a:ext cx="2679404" cy="3350073"/>
          </a:xfrm>
          <a:prstGeom prst="rect">
            <a:avLst/>
          </a:prstGeom>
          <a:ln>
            <a:noFill/>
          </a:ln>
          <a:effectLst>
            <a:softEdge rad="112500"/>
          </a:effectLst>
        </p:spPr>
      </p:pic>
    </p:spTree>
    <p:extLst>
      <p:ext uri="{BB962C8B-B14F-4D97-AF65-F5344CB8AC3E}">
        <p14:creationId xmlns:p14="http://schemas.microsoft.com/office/powerpoint/2010/main" val="16017066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idx="1"/>
          </p:nvPr>
        </p:nvSpPr>
        <p:spPr>
          <a:xfrm>
            <a:off x="914400" y="1936271"/>
            <a:ext cx="7433153" cy="4267200"/>
          </a:xfrm>
        </p:spPr>
        <p:txBody>
          <a:bodyPr>
            <a:normAutofit fontScale="92500" lnSpcReduction="20000"/>
          </a:bodyPr>
          <a:lstStyle/>
          <a:p>
            <a:pPr eaLnBrk="1" hangingPunct="1">
              <a:lnSpc>
                <a:spcPct val="110000"/>
              </a:lnSpc>
            </a:pPr>
            <a:r>
              <a:rPr lang="en-US" dirty="0">
                <a:latin typeface="Tahoma" charset="0"/>
              </a:rPr>
              <a:t>Have a strong, clear </a:t>
            </a:r>
            <a:r>
              <a:rPr lang="en-US" b="1" dirty="0">
                <a:solidFill>
                  <a:schemeClr val="hlink"/>
                </a:solidFill>
                <a:effectLst>
                  <a:outerShdw blurRad="38100" dist="38100" dir="2700000" algn="tl">
                    <a:srgbClr val="DDDDDD"/>
                  </a:outerShdw>
                </a:effectLst>
                <a:latin typeface="Tahoma" charset="0"/>
              </a:rPr>
              <a:t>idea</a:t>
            </a:r>
            <a:r>
              <a:rPr lang="en-US" dirty="0">
                <a:latin typeface="Tahoma" charset="0"/>
              </a:rPr>
              <a:t>.</a:t>
            </a:r>
          </a:p>
          <a:p>
            <a:pPr eaLnBrk="1" hangingPunct="1">
              <a:lnSpc>
                <a:spcPct val="110000"/>
              </a:lnSpc>
            </a:pPr>
            <a:r>
              <a:rPr lang="en-US" dirty="0">
                <a:latin typeface="Tahoma" charset="0"/>
              </a:rPr>
              <a:t>Use details and pictures to paint a picture in </a:t>
            </a:r>
            <a:r>
              <a:rPr lang="en-US" dirty="0" smtClean="0">
                <a:latin typeface="Tahoma" charset="0"/>
              </a:rPr>
              <a:t>your </a:t>
            </a:r>
            <a:r>
              <a:rPr lang="en-US" dirty="0">
                <a:latin typeface="Tahoma" charset="0"/>
              </a:rPr>
              <a:t>reader</a:t>
            </a:r>
            <a:r>
              <a:rPr lang="ja-JP" altLang="en-US" dirty="0">
                <a:latin typeface="Tahoma" charset="0"/>
              </a:rPr>
              <a:t>’</a:t>
            </a:r>
            <a:r>
              <a:rPr lang="en-US" dirty="0">
                <a:latin typeface="Tahoma" charset="0"/>
              </a:rPr>
              <a:t>s mind.</a:t>
            </a:r>
          </a:p>
          <a:p>
            <a:pPr eaLnBrk="1" hangingPunct="1">
              <a:lnSpc>
                <a:spcPct val="110000"/>
              </a:lnSpc>
            </a:pPr>
            <a:r>
              <a:rPr lang="en-US" dirty="0">
                <a:latin typeface="Tahoma" charset="0"/>
              </a:rPr>
              <a:t>Write with authority and </a:t>
            </a:r>
            <a:r>
              <a:rPr lang="en-US" b="1" dirty="0">
                <a:solidFill>
                  <a:schemeClr val="hlink"/>
                </a:solidFill>
                <a:effectLst>
                  <a:outerShdw blurRad="38100" dist="38100" dir="2700000" algn="tl">
                    <a:srgbClr val="DDDDDD"/>
                  </a:outerShdw>
                </a:effectLst>
                <a:latin typeface="Tahoma" charset="0"/>
              </a:rPr>
              <a:t>voice</a:t>
            </a:r>
            <a:r>
              <a:rPr lang="en-US" dirty="0">
                <a:latin typeface="Tahoma" charset="0"/>
              </a:rPr>
              <a:t>.</a:t>
            </a:r>
          </a:p>
          <a:p>
            <a:pPr eaLnBrk="1" hangingPunct="1">
              <a:lnSpc>
                <a:spcPct val="110000"/>
              </a:lnSpc>
            </a:pPr>
            <a:r>
              <a:rPr lang="en-US" b="1" dirty="0">
                <a:solidFill>
                  <a:schemeClr val="hlink"/>
                </a:solidFill>
                <a:effectLst>
                  <a:outerShdw blurRad="38100" dist="38100" dir="2700000" algn="tl">
                    <a:srgbClr val="DDDDDD"/>
                  </a:outerShdw>
                </a:effectLst>
                <a:latin typeface="Tahoma" charset="0"/>
              </a:rPr>
              <a:t>Organize</a:t>
            </a:r>
            <a:r>
              <a:rPr lang="en-US" dirty="0">
                <a:latin typeface="Tahoma" charset="0"/>
              </a:rPr>
              <a:t> your information so that a reader can follow it.</a:t>
            </a:r>
          </a:p>
          <a:p>
            <a:pPr eaLnBrk="1" hangingPunct="1">
              <a:lnSpc>
                <a:spcPct val="110000"/>
              </a:lnSpc>
            </a:pPr>
            <a:r>
              <a:rPr lang="en-US" dirty="0">
                <a:latin typeface="Tahoma" charset="0"/>
              </a:rPr>
              <a:t>Use </a:t>
            </a:r>
            <a:r>
              <a:rPr lang="en-US" b="1" dirty="0">
                <a:solidFill>
                  <a:schemeClr val="hlink"/>
                </a:solidFill>
                <a:effectLst>
                  <a:outerShdw blurRad="38100" dist="38100" dir="2700000" algn="tl">
                    <a:srgbClr val="DDDDDD"/>
                  </a:outerShdw>
                </a:effectLst>
                <a:latin typeface="Tahoma" charset="0"/>
              </a:rPr>
              <a:t>words</a:t>
            </a:r>
            <a:r>
              <a:rPr lang="en-US" dirty="0">
                <a:latin typeface="Tahoma" charset="0"/>
              </a:rPr>
              <a:t> that make sense—and that are lively as well.</a:t>
            </a:r>
          </a:p>
          <a:p>
            <a:pPr eaLnBrk="1" hangingPunct="1">
              <a:lnSpc>
                <a:spcPct val="110000"/>
              </a:lnSpc>
            </a:pPr>
            <a:r>
              <a:rPr lang="en-US" dirty="0">
                <a:latin typeface="Tahoma" charset="0"/>
              </a:rPr>
              <a:t>Write with </a:t>
            </a:r>
            <a:r>
              <a:rPr lang="en-US" b="1" dirty="0">
                <a:solidFill>
                  <a:schemeClr val="hlink"/>
                </a:solidFill>
                <a:effectLst>
                  <a:outerShdw blurRad="38100" dist="38100" dir="2700000" algn="tl">
                    <a:srgbClr val="DDDDDD"/>
                  </a:outerShdw>
                </a:effectLst>
                <a:latin typeface="Tahoma" charset="0"/>
              </a:rPr>
              <a:t>fluency</a:t>
            </a:r>
            <a:r>
              <a:rPr lang="en-US" dirty="0">
                <a:latin typeface="Tahoma" charset="0"/>
              </a:rPr>
              <a:t> and variety—the way good dancers dance.</a:t>
            </a:r>
          </a:p>
          <a:p>
            <a:pPr eaLnBrk="1" hangingPunct="1">
              <a:lnSpc>
                <a:spcPct val="110000"/>
              </a:lnSpc>
            </a:pPr>
            <a:r>
              <a:rPr lang="en-US" dirty="0">
                <a:latin typeface="Tahoma" charset="0"/>
              </a:rPr>
              <a:t>Make your </a:t>
            </a:r>
            <a:r>
              <a:rPr lang="en-US" b="1" dirty="0">
                <a:solidFill>
                  <a:schemeClr val="hlink"/>
                </a:solidFill>
                <a:effectLst>
                  <a:outerShdw blurRad="38100" dist="38100" dir="2700000" algn="tl">
                    <a:srgbClr val="DDDDDD"/>
                  </a:outerShdw>
                </a:effectLst>
                <a:latin typeface="Tahoma" charset="0"/>
              </a:rPr>
              <a:t>conventions</a:t>
            </a:r>
            <a:r>
              <a:rPr lang="en-US" dirty="0">
                <a:latin typeface="Tahoma" charset="0"/>
              </a:rPr>
              <a:t> as strong as you can so that readers can figure out your message.</a:t>
            </a:r>
          </a:p>
        </p:txBody>
      </p:sp>
      <p:sp>
        <p:nvSpPr>
          <p:cNvPr id="27650" name="Rectangle 2"/>
          <p:cNvSpPr>
            <a:spLocks noGrp="1" noChangeArrowheads="1"/>
          </p:cNvSpPr>
          <p:nvPr>
            <p:ph type="title"/>
          </p:nvPr>
        </p:nvSpPr>
        <p:spPr>
          <a:xfrm>
            <a:off x="503583" y="248396"/>
            <a:ext cx="8322365" cy="1202485"/>
          </a:xfrm>
        </p:spPr>
        <p:txBody>
          <a:bodyPr>
            <a:normAutofit/>
          </a:bodyPr>
          <a:lstStyle/>
          <a:p>
            <a:pPr eaLnBrk="1" hangingPunct="1"/>
            <a:r>
              <a:rPr lang="ja-JP" altLang="en-US" dirty="0">
                <a:latin typeface="Tempus Sans ITC" charset="0"/>
              </a:rPr>
              <a:t>“</a:t>
            </a:r>
            <a:r>
              <a:rPr lang="en-US" dirty="0">
                <a:latin typeface="Tempus Sans ITC" charset="0"/>
              </a:rPr>
              <a:t>…the </a:t>
            </a:r>
            <a:r>
              <a:rPr lang="en-US" i="1" dirty="0">
                <a:latin typeface="Tempus Sans ITC" charset="0"/>
              </a:rPr>
              <a:t>keys</a:t>
            </a:r>
            <a:r>
              <a:rPr lang="en-US" dirty="0">
                <a:latin typeface="Tempus Sans ITC" charset="0"/>
              </a:rPr>
              <a:t> to writing well:</a:t>
            </a:r>
            <a:r>
              <a:rPr lang="ja-JP" altLang="en-US" dirty="0">
                <a:latin typeface="Tempus Sans ITC" charset="0"/>
              </a:rPr>
              <a:t>”</a:t>
            </a:r>
            <a:endParaRPr lang="en-US" dirty="0">
              <a:latin typeface="Tempus Sans ITC" charset="0"/>
            </a:endParaRPr>
          </a:p>
        </p:txBody>
      </p:sp>
      <p:sp>
        <p:nvSpPr>
          <p:cNvPr id="28676" name="Text Box 4"/>
          <p:cNvSpPr txBox="1">
            <a:spLocks noChangeArrowheads="1"/>
          </p:cNvSpPr>
          <p:nvPr/>
        </p:nvSpPr>
        <p:spPr bwMode="auto">
          <a:xfrm>
            <a:off x="2963862" y="6203471"/>
            <a:ext cx="5257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ahoma" charset="0"/>
                <a:ea typeface="ＭＳ Ｐゴシック" charset="0"/>
                <a:cs typeface="ＭＳ Ｐゴシック" charset="0"/>
              </a:defRPr>
            </a:lvl1pPr>
            <a:lvl2pPr marL="37931725" indent="-37474525">
              <a:defRPr sz="2400">
                <a:solidFill>
                  <a:schemeClr val="tx1"/>
                </a:solidFill>
                <a:latin typeface="Tahoma" charset="0"/>
                <a:ea typeface="ＭＳ Ｐゴシック" charset="0"/>
              </a:defRPr>
            </a:lvl2pPr>
            <a:lvl3pPr>
              <a:defRPr sz="2400">
                <a:solidFill>
                  <a:schemeClr val="tx1"/>
                </a:solidFill>
                <a:latin typeface="Tahoma" charset="0"/>
                <a:ea typeface="ＭＳ Ｐゴシック" charset="0"/>
              </a:defRPr>
            </a:lvl3pPr>
            <a:lvl4pPr>
              <a:defRPr sz="2400">
                <a:solidFill>
                  <a:schemeClr val="tx1"/>
                </a:solidFill>
                <a:latin typeface="Tahoma" charset="0"/>
                <a:ea typeface="ＭＳ Ｐゴシック" charset="0"/>
              </a:defRPr>
            </a:lvl4pPr>
            <a:lvl5pPr>
              <a:defRPr sz="2400">
                <a:solidFill>
                  <a:schemeClr val="tx1"/>
                </a:solidFill>
                <a:latin typeface="Tahoma" charset="0"/>
                <a:ea typeface="ＭＳ Ｐゴシック" charset="0"/>
              </a:defRPr>
            </a:lvl5pPr>
            <a:lvl6pPr marL="457200" eaLnBrk="0" fontAlgn="base" hangingPunct="0">
              <a:spcBef>
                <a:spcPct val="0"/>
              </a:spcBef>
              <a:spcAft>
                <a:spcPct val="0"/>
              </a:spcAft>
              <a:defRPr sz="2400">
                <a:solidFill>
                  <a:schemeClr val="tx1"/>
                </a:solidFill>
                <a:latin typeface="Tahoma" charset="0"/>
                <a:ea typeface="ＭＳ Ｐゴシック" charset="0"/>
              </a:defRPr>
            </a:lvl6pPr>
            <a:lvl7pPr marL="914400" eaLnBrk="0" fontAlgn="base" hangingPunct="0">
              <a:spcBef>
                <a:spcPct val="0"/>
              </a:spcBef>
              <a:spcAft>
                <a:spcPct val="0"/>
              </a:spcAft>
              <a:defRPr sz="2400">
                <a:solidFill>
                  <a:schemeClr val="tx1"/>
                </a:solidFill>
                <a:latin typeface="Tahoma" charset="0"/>
                <a:ea typeface="ＭＳ Ｐゴシック" charset="0"/>
              </a:defRPr>
            </a:lvl7pPr>
            <a:lvl8pPr marL="1371600" eaLnBrk="0" fontAlgn="base" hangingPunct="0">
              <a:spcBef>
                <a:spcPct val="0"/>
              </a:spcBef>
              <a:spcAft>
                <a:spcPct val="0"/>
              </a:spcAft>
              <a:defRPr sz="2400">
                <a:solidFill>
                  <a:schemeClr val="tx1"/>
                </a:solidFill>
                <a:latin typeface="Tahoma" charset="0"/>
                <a:ea typeface="ＭＳ Ｐゴシック" charset="0"/>
              </a:defRPr>
            </a:lvl8pPr>
            <a:lvl9pPr marL="1828800" eaLnBrk="0" fontAlgn="base" hangingPunct="0">
              <a:spcBef>
                <a:spcPct val="0"/>
              </a:spcBef>
              <a:spcAft>
                <a:spcPct val="0"/>
              </a:spcAft>
              <a:defRPr sz="2400">
                <a:solidFill>
                  <a:schemeClr val="tx1"/>
                </a:solidFill>
                <a:latin typeface="Tahoma" charset="0"/>
                <a:ea typeface="ＭＳ Ｐゴシック" charset="0"/>
              </a:defRPr>
            </a:lvl9pPr>
          </a:lstStyle>
          <a:p>
            <a:pPr algn="r">
              <a:spcBef>
                <a:spcPct val="50000"/>
              </a:spcBef>
            </a:pPr>
            <a:r>
              <a:rPr lang="en-US" sz="1800" dirty="0" err="1" smtClean="0"/>
              <a:t>Spandel</a:t>
            </a:r>
            <a:r>
              <a:rPr lang="en-US" sz="1800" dirty="0"/>
              <a:t>, 2008, </a:t>
            </a:r>
            <a:r>
              <a:rPr lang="en-US" sz="1800" i="1" dirty="0"/>
              <a:t>Creating Young </a:t>
            </a:r>
            <a:r>
              <a:rPr lang="en-US" sz="1800" i="1" dirty="0" smtClean="0"/>
              <a:t>Writers</a:t>
            </a:r>
            <a:endParaRPr lang="en-US" sz="1800" dirty="0"/>
          </a:p>
        </p:txBody>
      </p:sp>
    </p:spTree>
    <p:extLst>
      <p:ext uri="{BB962C8B-B14F-4D97-AF65-F5344CB8AC3E}">
        <p14:creationId xmlns:p14="http://schemas.microsoft.com/office/powerpoint/2010/main" val="11374061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173591"/>
            <a:ext cx="4855535" cy="3603812"/>
          </a:xfrm>
        </p:spPr>
        <p:txBody>
          <a:bodyPr>
            <a:normAutofit/>
          </a:bodyPr>
          <a:lstStyle/>
          <a:p>
            <a:pPr>
              <a:lnSpc>
                <a:spcPct val="130000"/>
              </a:lnSpc>
            </a:pPr>
            <a:r>
              <a:rPr lang="en-US" sz="3200" dirty="0" smtClean="0"/>
              <a:t>Model 	   I do it.</a:t>
            </a:r>
            <a:endParaRPr lang="en-US" sz="3200" dirty="0"/>
          </a:p>
          <a:p>
            <a:pPr>
              <a:lnSpc>
                <a:spcPct val="130000"/>
              </a:lnSpc>
            </a:pPr>
            <a:r>
              <a:rPr lang="en-US" sz="3200" dirty="0" smtClean="0"/>
              <a:t>Prompt </a:t>
            </a:r>
            <a:r>
              <a:rPr lang="en-US" sz="3200" dirty="0"/>
              <a:t> </a:t>
            </a:r>
            <a:r>
              <a:rPr lang="en-US" sz="3200" dirty="0" smtClean="0"/>
              <a:t> We do it.</a:t>
            </a:r>
            <a:endParaRPr lang="en-US" sz="3200" dirty="0"/>
          </a:p>
          <a:p>
            <a:pPr>
              <a:lnSpc>
                <a:spcPct val="130000"/>
              </a:lnSpc>
            </a:pPr>
            <a:r>
              <a:rPr lang="en-US" sz="3200" dirty="0" smtClean="0"/>
              <a:t>Check 	   You do it. </a:t>
            </a:r>
            <a:endParaRPr lang="en-US" sz="3200" dirty="0"/>
          </a:p>
        </p:txBody>
      </p:sp>
      <p:sp>
        <p:nvSpPr>
          <p:cNvPr id="2" name="Title 1"/>
          <p:cNvSpPr>
            <a:spLocks noGrp="1"/>
          </p:cNvSpPr>
          <p:nvPr>
            <p:ph type="title"/>
          </p:nvPr>
        </p:nvSpPr>
        <p:spPr>
          <a:xfrm>
            <a:off x="106326" y="570156"/>
            <a:ext cx="8825023" cy="1054250"/>
          </a:xfrm>
        </p:spPr>
        <p:txBody>
          <a:bodyPr>
            <a:normAutofit fontScale="90000"/>
          </a:bodyPr>
          <a:lstStyle/>
          <a:p>
            <a:r>
              <a:rPr lang="en-US" dirty="0" smtClean="0"/>
              <a:t>Teaching Skills and Strategies</a:t>
            </a:r>
            <a:endParaRPr lang="en-US" dirty="0"/>
          </a:p>
        </p:txBody>
      </p:sp>
      <p:pic>
        <p:nvPicPr>
          <p:cNvPr id="4" name="Picture 3" descr="mp900430493.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155095" y="2671023"/>
            <a:ext cx="3286539" cy="3286539"/>
          </a:xfrm>
          <a:prstGeom prst="rect">
            <a:avLst/>
          </a:prstGeom>
          <a:ln>
            <a:noFill/>
          </a:ln>
          <a:effectLst>
            <a:softEdge rad="112500"/>
          </a:effectLst>
        </p:spPr>
      </p:pic>
    </p:spTree>
    <p:extLst>
      <p:ext uri="{BB962C8B-B14F-4D97-AF65-F5344CB8AC3E}">
        <p14:creationId xmlns:p14="http://schemas.microsoft.com/office/powerpoint/2010/main" val="7227154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0" y="3048000"/>
            <a:ext cx="7408333" cy="982133"/>
          </a:xfrm>
        </p:spPr>
        <p:txBody>
          <a:bodyPr/>
          <a:lstStyle/>
          <a:p>
            <a:pPr marL="0" indent="0">
              <a:buNone/>
            </a:pPr>
            <a:r>
              <a:rPr lang="en-US" dirty="0">
                <a:hlinkClick r:id="rId2"/>
              </a:rPr>
              <a:t>http://holdregeelementarywriting.wikispaces.com</a:t>
            </a:r>
            <a:r>
              <a:rPr lang="en-US" dirty="0" smtClean="0">
                <a:hlinkClick r:id="rId2"/>
              </a:rPr>
              <a:t>/</a:t>
            </a:r>
            <a:endParaRPr lang="en-US" dirty="0" smtClean="0"/>
          </a:p>
          <a:p>
            <a:endParaRPr lang="en-US" dirty="0"/>
          </a:p>
        </p:txBody>
      </p:sp>
      <p:sp>
        <p:nvSpPr>
          <p:cNvPr id="3" name="Title 2"/>
          <p:cNvSpPr>
            <a:spLocks noGrp="1"/>
          </p:cNvSpPr>
          <p:nvPr>
            <p:ph type="title"/>
          </p:nvPr>
        </p:nvSpPr>
        <p:spPr/>
        <p:txBody>
          <a:bodyPr/>
          <a:lstStyle/>
          <a:p>
            <a:r>
              <a:rPr lang="en-US" dirty="0" smtClean="0"/>
              <a:t>Holdrege Elementary Writing Wiki</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0522" y="3792587"/>
            <a:ext cx="3615773" cy="2559967"/>
          </a:xfrm>
          <a:prstGeom prst="rect">
            <a:avLst/>
          </a:prstGeom>
        </p:spPr>
      </p:pic>
    </p:spTree>
    <p:extLst>
      <p:ext uri="{BB962C8B-B14F-4D97-AF65-F5344CB8AC3E}">
        <p14:creationId xmlns:p14="http://schemas.microsoft.com/office/powerpoint/2010/main" val="5675141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47911" y="2307281"/>
            <a:ext cx="7348464" cy="3840163"/>
          </a:xfrm>
        </p:spPr>
        <p:txBody>
          <a:bodyPr>
            <a:normAutofit fontScale="92500"/>
          </a:bodyPr>
          <a:lstStyle/>
          <a:p>
            <a:r>
              <a:rPr lang="en-US" sz="3200" dirty="0" smtClean="0"/>
              <a:t>The paper is focused, clear, and specific</a:t>
            </a:r>
          </a:p>
          <a:p>
            <a:r>
              <a:rPr lang="en-US" sz="3200" dirty="0" smtClean="0"/>
              <a:t>It all makes sense</a:t>
            </a:r>
          </a:p>
          <a:p>
            <a:r>
              <a:rPr lang="en-US" sz="3200" dirty="0" smtClean="0"/>
              <a:t>The topic is small enough to handle</a:t>
            </a:r>
          </a:p>
          <a:p>
            <a:r>
              <a:rPr lang="en-US" sz="3200" dirty="0" smtClean="0"/>
              <a:t>There are important telling details that go beyond common knowledge</a:t>
            </a:r>
          </a:p>
          <a:p>
            <a:r>
              <a:rPr lang="en-US" sz="3200" dirty="0" smtClean="0"/>
              <a:t>Clear</a:t>
            </a:r>
          </a:p>
          <a:p>
            <a:r>
              <a:rPr lang="en-US" sz="3200" dirty="0" smtClean="0"/>
              <a:t>Interesting</a:t>
            </a:r>
            <a:endParaRPr lang="en-US" sz="3200" dirty="0"/>
          </a:p>
        </p:txBody>
      </p:sp>
      <p:sp>
        <p:nvSpPr>
          <p:cNvPr id="2" name="Title 1"/>
          <p:cNvSpPr>
            <a:spLocks noGrp="1"/>
          </p:cNvSpPr>
          <p:nvPr>
            <p:ph type="title"/>
          </p:nvPr>
        </p:nvSpPr>
        <p:spPr>
          <a:xfrm>
            <a:off x="922339" y="342597"/>
            <a:ext cx="6965245" cy="1202485"/>
          </a:xfrm>
        </p:spPr>
        <p:txBody>
          <a:bodyPr/>
          <a:lstStyle/>
          <a:p>
            <a:r>
              <a:rPr lang="en-US" sz="6000" dirty="0" smtClean="0"/>
              <a:t>Ideas</a:t>
            </a:r>
            <a:endParaRPr lang="en-US" sz="6000" dirty="0"/>
          </a:p>
        </p:txBody>
      </p:sp>
      <p:pic>
        <p:nvPicPr>
          <p:cNvPr id="4" name="Picture 3" descr="004425244.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988114" y="173200"/>
            <a:ext cx="2579953" cy="1719968"/>
          </a:xfrm>
          <a:prstGeom prst="rect">
            <a:avLst/>
          </a:prstGeom>
          <a:ln>
            <a:noFill/>
          </a:ln>
          <a:effectLst>
            <a:softEdge rad="112500"/>
          </a:effectLst>
        </p:spPr>
      </p:pic>
    </p:spTree>
    <p:extLst>
      <p:ext uri="{BB962C8B-B14F-4D97-AF65-F5344CB8AC3E}">
        <p14:creationId xmlns:p14="http://schemas.microsoft.com/office/powerpoint/2010/main" val="8821791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8940" y="276032"/>
            <a:ext cx="6965245" cy="1202485"/>
          </a:xfrm>
        </p:spPr>
        <p:txBody>
          <a:bodyPr/>
          <a:lstStyle/>
          <a:p>
            <a:r>
              <a:rPr lang="en-US" dirty="0" smtClean="0"/>
              <a:t>Ideas Lesson </a:t>
            </a:r>
            <a:endParaRPr lang="en-US" dirty="0"/>
          </a:p>
        </p:txBody>
      </p:sp>
      <p:sp>
        <p:nvSpPr>
          <p:cNvPr id="4" name="TextBox 3"/>
          <p:cNvSpPr txBox="1"/>
          <p:nvPr/>
        </p:nvSpPr>
        <p:spPr>
          <a:xfrm>
            <a:off x="835973" y="6201727"/>
            <a:ext cx="8010315" cy="400110"/>
          </a:xfrm>
          <a:prstGeom prst="rect">
            <a:avLst/>
          </a:prstGeom>
          <a:noFill/>
        </p:spPr>
        <p:txBody>
          <a:bodyPr wrap="square" rtlCol="0">
            <a:spAutoFit/>
          </a:bodyPr>
          <a:lstStyle/>
          <a:p>
            <a:r>
              <a:rPr lang="en-US" sz="2000" b="1" i="1" dirty="0" smtClean="0"/>
              <a:t>Using Literature to Enhance Writing Instruction   </a:t>
            </a:r>
            <a:r>
              <a:rPr lang="en-US" sz="2000" b="1" dirty="0" smtClean="0"/>
              <a:t>~ Rebecca </a:t>
            </a:r>
            <a:r>
              <a:rPr lang="en-US" sz="2000" b="1" dirty="0" err="1" smtClean="0"/>
              <a:t>Olness</a:t>
            </a:r>
            <a:r>
              <a:rPr lang="en-US" sz="2000" b="1" i="1" dirty="0" smtClean="0"/>
              <a:t> </a:t>
            </a:r>
            <a:endParaRPr lang="en-US" sz="2000" b="1" i="1"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8940" y="2007015"/>
            <a:ext cx="2976477" cy="3916417"/>
          </a:xfrm>
          <a:prstGeom prst="rect">
            <a:avLst/>
          </a:prstGeom>
        </p:spPr>
      </p:pic>
    </p:spTree>
    <p:extLst>
      <p:ext uri="{BB962C8B-B14F-4D97-AF65-F5344CB8AC3E}">
        <p14:creationId xmlns:p14="http://schemas.microsoft.com/office/powerpoint/2010/main" val="28317318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98281" y="2492482"/>
            <a:ext cx="7419424" cy="3603812"/>
          </a:xfrm>
        </p:spPr>
        <p:txBody>
          <a:bodyPr>
            <a:noAutofit/>
          </a:bodyPr>
          <a:lstStyle/>
          <a:p>
            <a:pPr>
              <a:lnSpc>
                <a:spcPct val="90000"/>
              </a:lnSpc>
            </a:pPr>
            <a:r>
              <a:rPr lang="en-US" dirty="0" smtClean="0"/>
              <a:t>Use picture prompts </a:t>
            </a:r>
          </a:p>
          <a:p>
            <a:pPr lvl="1">
              <a:lnSpc>
                <a:spcPct val="90000"/>
              </a:lnSpc>
            </a:pPr>
            <a:r>
              <a:rPr lang="en-US" sz="2400" dirty="0">
                <a:hlinkClick r:id="rId2"/>
              </a:rPr>
              <a:t>http://</a:t>
            </a:r>
            <a:r>
              <a:rPr lang="en-US" sz="2400" dirty="0" smtClean="0">
                <a:hlinkClick r:id="rId2"/>
              </a:rPr>
              <a:t>www.flickr.com</a:t>
            </a:r>
            <a:endParaRPr lang="en-US" sz="2400" dirty="0" smtClean="0"/>
          </a:p>
          <a:p>
            <a:pPr marL="411480" lvl="1" indent="0">
              <a:lnSpc>
                <a:spcPct val="90000"/>
              </a:lnSpc>
              <a:buNone/>
            </a:pPr>
            <a:endParaRPr lang="en-US" dirty="0" smtClean="0"/>
          </a:p>
          <a:p>
            <a:pPr>
              <a:lnSpc>
                <a:spcPct val="90000"/>
              </a:lnSpc>
            </a:pPr>
            <a:r>
              <a:rPr lang="en-US" dirty="0" smtClean="0"/>
              <a:t>The Story Starter Jr.</a:t>
            </a:r>
          </a:p>
          <a:p>
            <a:pPr lvl="1">
              <a:lnSpc>
                <a:spcPct val="90000"/>
              </a:lnSpc>
            </a:pPr>
            <a:r>
              <a:rPr lang="en-US" sz="2400" dirty="0">
                <a:hlinkClick r:id="rId3"/>
              </a:rPr>
              <a:t>http://</a:t>
            </a:r>
            <a:r>
              <a:rPr lang="en-US" sz="2400" dirty="0" smtClean="0">
                <a:hlinkClick r:id="rId3"/>
              </a:rPr>
              <a:t>www.thestorystarter.com/jr.htm</a:t>
            </a:r>
            <a:endParaRPr lang="en-US" sz="2400" dirty="0" smtClean="0"/>
          </a:p>
          <a:p>
            <a:pPr marL="411480" lvl="1" indent="0">
              <a:lnSpc>
                <a:spcPct val="90000"/>
              </a:lnSpc>
              <a:buNone/>
            </a:pPr>
            <a:endParaRPr lang="en-US" sz="2400" dirty="0" smtClean="0"/>
          </a:p>
          <a:p>
            <a:pPr>
              <a:lnSpc>
                <a:spcPct val="90000"/>
              </a:lnSpc>
            </a:pPr>
            <a:r>
              <a:rPr lang="en-US" dirty="0" err="1" smtClean="0"/>
              <a:t>ToonDoo</a:t>
            </a:r>
            <a:endParaRPr lang="en-US" dirty="0" smtClean="0"/>
          </a:p>
          <a:p>
            <a:pPr lvl="1">
              <a:lnSpc>
                <a:spcPct val="90000"/>
              </a:lnSpc>
            </a:pPr>
            <a:r>
              <a:rPr lang="en-US" sz="2400" dirty="0">
                <a:hlinkClick r:id="rId4"/>
              </a:rPr>
              <a:t>http://www.toondoo.com</a:t>
            </a:r>
            <a:r>
              <a:rPr lang="en-US" sz="2400" dirty="0" smtClean="0">
                <a:hlinkClick r:id="rId4"/>
              </a:rPr>
              <a:t>/</a:t>
            </a:r>
            <a:endParaRPr lang="en-US" sz="2400" dirty="0" smtClean="0"/>
          </a:p>
          <a:p>
            <a:pPr marL="411480" lvl="1" indent="0">
              <a:lnSpc>
                <a:spcPct val="90000"/>
              </a:lnSpc>
              <a:buNone/>
            </a:pPr>
            <a:endParaRPr lang="en-US" sz="2400" dirty="0" smtClean="0"/>
          </a:p>
          <a:p>
            <a:pPr lvl="1">
              <a:lnSpc>
                <a:spcPct val="90000"/>
              </a:lnSpc>
            </a:pPr>
            <a:endParaRPr lang="en-US" sz="2400" dirty="0"/>
          </a:p>
        </p:txBody>
      </p:sp>
      <p:sp>
        <p:nvSpPr>
          <p:cNvPr id="2" name="Title 1"/>
          <p:cNvSpPr>
            <a:spLocks noGrp="1"/>
          </p:cNvSpPr>
          <p:nvPr>
            <p:ph type="title"/>
          </p:nvPr>
        </p:nvSpPr>
        <p:spPr>
          <a:xfrm>
            <a:off x="1174533" y="331304"/>
            <a:ext cx="6965245" cy="1139687"/>
          </a:xfrm>
        </p:spPr>
        <p:txBody>
          <a:bodyPr>
            <a:normAutofit/>
          </a:bodyPr>
          <a:lstStyle/>
          <a:p>
            <a:r>
              <a:rPr lang="en-US" sz="3600" dirty="0" smtClean="0"/>
              <a:t>Technology Tips &amp; Sites for Ideas</a:t>
            </a:r>
            <a:endParaRPr lang="en-US" sz="3600" dirty="0"/>
          </a:p>
        </p:txBody>
      </p:sp>
      <p:pic>
        <p:nvPicPr>
          <p:cNvPr id="4" name="Picture 3"/>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340623" y="2180425"/>
            <a:ext cx="1438965" cy="1151172"/>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60106" y="5112025"/>
            <a:ext cx="1905000" cy="771525"/>
          </a:xfrm>
          <a:prstGeom prst="rect">
            <a:avLst/>
          </a:prstGeom>
        </p:spPr>
      </p:pic>
    </p:spTree>
    <p:extLst>
      <p:ext uri="{BB962C8B-B14F-4D97-AF65-F5344CB8AC3E}">
        <p14:creationId xmlns:p14="http://schemas.microsoft.com/office/powerpoint/2010/main" val="26116302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3381" y="2084498"/>
            <a:ext cx="6019496" cy="4270552"/>
          </a:xfrm>
        </p:spPr>
        <p:txBody>
          <a:bodyPr>
            <a:normAutofit/>
          </a:bodyPr>
          <a:lstStyle/>
          <a:p>
            <a:r>
              <a:rPr lang="en-US" sz="2800" dirty="0" smtClean="0"/>
              <a:t>There is a snappy lead that gets the reader’s attention.</a:t>
            </a:r>
          </a:p>
          <a:p>
            <a:r>
              <a:rPr lang="en-US" sz="2800" dirty="0" smtClean="0"/>
              <a:t>The paper is easy to follow.</a:t>
            </a:r>
          </a:p>
          <a:p>
            <a:r>
              <a:rPr lang="en-US" sz="2800" dirty="0" smtClean="0"/>
              <a:t>Everything fits in the right place.</a:t>
            </a:r>
          </a:p>
          <a:p>
            <a:r>
              <a:rPr lang="en-US" sz="2800" dirty="0" smtClean="0"/>
              <a:t>Provides connections.</a:t>
            </a:r>
          </a:p>
          <a:p>
            <a:r>
              <a:rPr lang="en-US" sz="2800" dirty="0" smtClean="0"/>
              <a:t>Like a road map, easy to follow.</a:t>
            </a:r>
          </a:p>
          <a:p>
            <a:r>
              <a:rPr lang="en-US" sz="2800" dirty="0" smtClean="0"/>
              <a:t>There is a graceful ending. It doesn’t just stop.</a:t>
            </a:r>
            <a:endParaRPr lang="en-US" sz="2800" dirty="0"/>
          </a:p>
        </p:txBody>
      </p:sp>
      <p:sp>
        <p:nvSpPr>
          <p:cNvPr id="2" name="Title 1"/>
          <p:cNvSpPr>
            <a:spLocks noGrp="1"/>
          </p:cNvSpPr>
          <p:nvPr>
            <p:ph type="title"/>
          </p:nvPr>
        </p:nvSpPr>
        <p:spPr>
          <a:xfrm>
            <a:off x="974060" y="552404"/>
            <a:ext cx="6965245" cy="1202485"/>
          </a:xfrm>
        </p:spPr>
        <p:txBody>
          <a:bodyPr/>
          <a:lstStyle/>
          <a:p>
            <a:r>
              <a:rPr lang="en-US" dirty="0" smtClean="0"/>
              <a:t>Organization</a:t>
            </a:r>
            <a:endParaRPr lang="en-US" dirty="0"/>
          </a:p>
        </p:txBody>
      </p:sp>
      <p:pic>
        <p:nvPicPr>
          <p:cNvPr id="4" name="Picture 3" descr="mp900439330.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586330" y="2970974"/>
            <a:ext cx="2266122" cy="3384076"/>
          </a:xfrm>
          <a:prstGeom prst="rect">
            <a:avLst/>
          </a:prstGeom>
          <a:ln>
            <a:noFill/>
          </a:ln>
          <a:effectLst>
            <a:softEdge rad="112500"/>
          </a:effectLst>
        </p:spPr>
      </p:pic>
    </p:spTree>
    <p:extLst>
      <p:ext uri="{BB962C8B-B14F-4D97-AF65-F5344CB8AC3E}">
        <p14:creationId xmlns:p14="http://schemas.microsoft.com/office/powerpoint/2010/main" val="32361562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9164" y="1561836"/>
            <a:ext cx="7479868" cy="3603812"/>
          </a:xfrm>
        </p:spPr>
        <p:txBody>
          <a:bodyPr>
            <a:noAutofit/>
          </a:bodyPr>
          <a:lstStyle/>
          <a:p>
            <a:r>
              <a:rPr lang="en-US" dirty="0" smtClean="0">
                <a:solidFill>
                  <a:srgbClr val="800000"/>
                </a:solidFill>
              </a:rPr>
              <a:t>Read </a:t>
            </a:r>
            <a:r>
              <a:rPr lang="en-US" i="1" dirty="0" smtClean="0">
                <a:solidFill>
                  <a:srgbClr val="800000"/>
                </a:solidFill>
              </a:rPr>
              <a:t>The Gingerbread Man</a:t>
            </a:r>
            <a:r>
              <a:rPr lang="en-US" dirty="0" smtClean="0">
                <a:solidFill>
                  <a:srgbClr val="800000"/>
                </a:solidFill>
              </a:rPr>
              <a:t> to the class.</a:t>
            </a:r>
          </a:p>
          <a:p>
            <a:r>
              <a:rPr lang="en-US" dirty="0" smtClean="0"/>
              <a:t>Discuss the beginning, middle and end of the story with the class.</a:t>
            </a:r>
          </a:p>
          <a:p>
            <a:r>
              <a:rPr lang="en-US" dirty="0" smtClean="0"/>
              <a:t>Use a paper that has been folded in thirds, demonstrate that the first section is for the first part of the story, the middle section is for the middle of the story, and the last section is for the end of the story.</a:t>
            </a:r>
          </a:p>
          <a:p>
            <a:r>
              <a:rPr lang="en-US" dirty="0" smtClean="0"/>
              <a:t>Have students draw a picture of the beginning, middle, and end of the story in the appropriate space. Depending on the age and ability of the student, a few words or sentences can be added. </a:t>
            </a:r>
            <a:endParaRPr lang="en-US" dirty="0"/>
          </a:p>
        </p:txBody>
      </p:sp>
      <p:sp>
        <p:nvSpPr>
          <p:cNvPr id="2" name="Title 1"/>
          <p:cNvSpPr>
            <a:spLocks noGrp="1"/>
          </p:cNvSpPr>
          <p:nvPr>
            <p:ph type="title"/>
          </p:nvPr>
        </p:nvSpPr>
        <p:spPr>
          <a:xfrm>
            <a:off x="1095023" y="359351"/>
            <a:ext cx="6965245" cy="1202485"/>
          </a:xfrm>
        </p:spPr>
        <p:txBody>
          <a:bodyPr/>
          <a:lstStyle/>
          <a:p>
            <a:r>
              <a:rPr lang="en-US" dirty="0" smtClean="0"/>
              <a:t>Organization Lesson</a:t>
            </a:r>
            <a:endParaRPr lang="en-US" dirty="0"/>
          </a:p>
        </p:txBody>
      </p:sp>
      <p:sp>
        <p:nvSpPr>
          <p:cNvPr id="4" name="TextBox 3"/>
          <p:cNvSpPr txBox="1"/>
          <p:nvPr/>
        </p:nvSpPr>
        <p:spPr>
          <a:xfrm>
            <a:off x="697750" y="6416879"/>
            <a:ext cx="7758970" cy="400110"/>
          </a:xfrm>
          <a:prstGeom prst="rect">
            <a:avLst/>
          </a:prstGeom>
          <a:noFill/>
        </p:spPr>
        <p:txBody>
          <a:bodyPr wrap="square" rtlCol="0">
            <a:spAutoFit/>
          </a:bodyPr>
          <a:lstStyle/>
          <a:p>
            <a:r>
              <a:rPr lang="en-US" sz="2000" i="1" dirty="0" smtClean="0">
                <a:solidFill>
                  <a:schemeClr val="accent1"/>
                </a:solidFill>
              </a:rPr>
              <a:t>Using Literature to Enhance Writing Instruction   </a:t>
            </a:r>
            <a:r>
              <a:rPr lang="en-US" sz="2000" dirty="0" smtClean="0">
                <a:solidFill>
                  <a:schemeClr val="accent1"/>
                </a:solidFill>
              </a:rPr>
              <a:t>~ Rebecca </a:t>
            </a:r>
            <a:r>
              <a:rPr lang="en-US" sz="2000" dirty="0" err="1" smtClean="0">
                <a:solidFill>
                  <a:schemeClr val="accent1"/>
                </a:solidFill>
              </a:rPr>
              <a:t>Olness</a:t>
            </a:r>
            <a:r>
              <a:rPr lang="en-US" sz="2000" i="1" dirty="0" smtClean="0">
                <a:solidFill>
                  <a:schemeClr val="accent1"/>
                </a:solidFill>
              </a:rPr>
              <a:t> </a:t>
            </a:r>
            <a:endParaRPr lang="en-US" sz="2000" i="1" dirty="0">
              <a:solidFill>
                <a:schemeClr val="accent1"/>
              </a:solidFill>
            </a:endParaRPr>
          </a:p>
        </p:txBody>
      </p:sp>
    </p:spTree>
    <p:extLst>
      <p:ext uri="{BB962C8B-B14F-4D97-AF65-F5344CB8AC3E}">
        <p14:creationId xmlns:p14="http://schemas.microsoft.com/office/powerpoint/2010/main" val="34424908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65815" y="-21029"/>
            <a:ext cx="8708064" cy="1202485"/>
          </a:xfrm>
        </p:spPr>
        <p:txBody>
          <a:bodyPr>
            <a:normAutofit fontScale="90000"/>
          </a:bodyPr>
          <a:lstStyle/>
          <a:p>
            <a:r>
              <a:rPr lang="en-US" dirty="0" smtClean="0"/>
              <a:t>Four Square for Organization</a:t>
            </a:r>
            <a:endParaRPr lang="en-US" dirty="0"/>
          </a:p>
        </p:txBody>
      </p:sp>
      <p:pic>
        <p:nvPicPr>
          <p:cNvPr id="5" name="Picture 4" descr="Screen shot 2011-11-08 at 3.09.4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2812" y="1317906"/>
            <a:ext cx="5277799" cy="5277799"/>
          </a:xfrm>
          <a:prstGeom prst="rect">
            <a:avLst/>
          </a:prstGeom>
        </p:spPr>
      </p:pic>
    </p:spTree>
    <p:extLst>
      <p:ext uri="{BB962C8B-B14F-4D97-AF65-F5344CB8AC3E}">
        <p14:creationId xmlns:p14="http://schemas.microsoft.com/office/powerpoint/2010/main" val="6686924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5023" y="1861803"/>
            <a:ext cx="7299142" cy="4578754"/>
          </a:xfrm>
        </p:spPr>
        <p:txBody>
          <a:bodyPr>
            <a:noAutofit/>
          </a:bodyPr>
          <a:lstStyle/>
          <a:p>
            <a:pPr>
              <a:lnSpc>
                <a:spcPct val="110000"/>
              </a:lnSpc>
            </a:pPr>
            <a:r>
              <a:rPr lang="en-US" sz="3000" dirty="0" smtClean="0"/>
              <a:t>NDE Update</a:t>
            </a:r>
          </a:p>
          <a:p>
            <a:pPr>
              <a:lnSpc>
                <a:spcPct val="110000"/>
              </a:lnSpc>
            </a:pPr>
            <a:r>
              <a:rPr lang="en-US" sz="3000" dirty="0" smtClean="0"/>
              <a:t>Personal Narrative</a:t>
            </a:r>
          </a:p>
          <a:p>
            <a:pPr>
              <a:lnSpc>
                <a:spcPct val="110000"/>
              </a:lnSpc>
            </a:pPr>
            <a:r>
              <a:rPr lang="en-US" sz="3000" dirty="0" smtClean="0"/>
              <a:t>Review the six traits</a:t>
            </a:r>
          </a:p>
          <a:p>
            <a:r>
              <a:rPr lang="en-US" sz="3000" dirty="0" smtClean="0"/>
              <a:t>Share resources and activities that support six trait writing in your classroom </a:t>
            </a:r>
          </a:p>
          <a:p>
            <a:pPr>
              <a:lnSpc>
                <a:spcPct val="110000"/>
              </a:lnSpc>
            </a:pPr>
            <a:r>
              <a:rPr lang="en-US" sz="3000" dirty="0" smtClean="0"/>
              <a:t>Share technology tips and sites that can be incorporated to enhance writing instruction </a:t>
            </a:r>
          </a:p>
          <a:p>
            <a:endParaRPr lang="en-US" sz="3000" dirty="0"/>
          </a:p>
        </p:txBody>
      </p:sp>
      <p:sp>
        <p:nvSpPr>
          <p:cNvPr id="2" name="Title 1"/>
          <p:cNvSpPr>
            <a:spLocks noGrp="1"/>
          </p:cNvSpPr>
          <p:nvPr>
            <p:ph type="title"/>
          </p:nvPr>
        </p:nvSpPr>
        <p:spPr>
          <a:xfrm>
            <a:off x="1095023" y="399573"/>
            <a:ext cx="6965245" cy="1202485"/>
          </a:xfrm>
        </p:spPr>
        <p:txBody>
          <a:bodyPr/>
          <a:lstStyle/>
          <a:p>
            <a:r>
              <a:rPr lang="en-US" dirty="0" smtClean="0"/>
              <a:t>Today’s Outcomes</a:t>
            </a:r>
            <a:endParaRPr lang="en-US" dirty="0"/>
          </a:p>
        </p:txBody>
      </p:sp>
      <p:pic>
        <p:nvPicPr>
          <p:cNvPr id="4" name="Picture 3" descr="BU005294.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112184" y="2279374"/>
            <a:ext cx="1395132" cy="961502"/>
          </a:xfrm>
          <a:prstGeom prst="rect">
            <a:avLst/>
          </a:prstGeom>
        </p:spPr>
      </p:pic>
    </p:spTree>
    <p:extLst>
      <p:ext uri="{BB962C8B-B14F-4D97-AF65-F5344CB8AC3E}">
        <p14:creationId xmlns:p14="http://schemas.microsoft.com/office/powerpoint/2010/main" val="14565873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Screen shot 2011-11-08 at 3.58.1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0547" y="124877"/>
            <a:ext cx="5773603" cy="6628396"/>
          </a:xfrm>
          <a:prstGeom prst="rect">
            <a:avLst/>
          </a:prstGeom>
        </p:spPr>
      </p:pic>
    </p:spTree>
    <p:extLst>
      <p:ext uri="{BB962C8B-B14F-4D97-AF65-F5344CB8AC3E}">
        <p14:creationId xmlns:p14="http://schemas.microsoft.com/office/powerpoint/2010/main" val="23317219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04840" y="1914279"/>
            <a:ext cx="7019960" cy="4392915"/>
          </a:xfrm>
        </p:spPr>
        <p:txBody>
          <a:bodyPr>
            <a:normAutofit/>
          </a:bodyPr>
          <a:lstStyle/>
          <a:p>
            <a:r>
              <a:rPr lang="en-US" dirty="0" smtClean="0"/>
              <a:t>Graphic Organizers</a:t>
            </a:r>
          </a:p>
          <a:p>
            <a:pPr lvl="1"/>
            <a:r>
              <a:rPr lang="en-US" dirty="0">
                <a:hlinkClick r:id="rId2"/>
              </a:rPr>
              <a:t>http://</a:t>
            </a:r>
            <a:r>
              <a:rPr lang="en-US" dirty="0" smtClean="0">
                <a:hlinkClick r:id="rId2"/>
              </a:rPr>
              <a:t>www.eduplace.com/graphicorganizer</a:t>
            </a:r>
            <a:endParaRPr lang="en-US" dirty="0" smtClean="0"/>
          </a:p>
          <a:p>
            <a:pPr marL="411480" lvl="1" indent="0">
              <a:buNone/>
            </a:pPr>
            <a:endParaRPr lang="en-US" dirty="0" smtClean="0"/>
          </a:p>
          <a:p>
            <a:r>
              <a:rPr lang="en-US" dirty="0" smtClean="0"/>
              <a:t>Types and Examples of Transitions</a:t>
            </a:r>
          </a:p>
          <a:p>
            <a:pPr lvl="1"/>
            <a:r>
              <a:rPr lang="en-US" dirty="0">
                <a:hlinkClick r:id="rId3"/>
              </a:rPr>
              <a:t>http://</a:t>
            </a:r>
            <a:r>
              <a:rPr lang="en-US" dirty="0" smtClean="0">
                <a:hlinkClick r:id="rId3"/>
              </a:rPr>
              <a:t>bit.ly/pU1cKK</a:t>
            </a:r>
            <a:endParaRPr lang="en-US" dirty="0" smtClean="0"/>
          </a:p>
          <a:p>
            <a:pPr marL="411480" lvl="1" indent="0">
              <a:buNone/>
            </a:pPr>
            <a:endParaRPr lang="en-US" dirty="0" smtClean="0"/>
          </a:p>
          <a:p>
            <a:r>
              <a:rPr lang="en-US" dirty="0" smtClean="0"/>
              <a:t>Use a picture prompt and have students write beginnings or endings for the picture. Capture their ideas on a Google Doc.</a:t>
            </a:r>
          </a:p>
          <a:p>
            <a:pPr lvl="1"/>
            <a:endParaRPr lang="en-US" dirty="0"/>
          </a:p>
          <a:p>
            <a:pPr marL="0" indent="0">
              <a:buNone/>
            </a:pPr>
            <a:endParaRPr lang="en-US" dirty="0"/>
          </a:p>
        </p:txBody>
      </p:sp>
      <p:sp>
        <p:nvSpPr>
          <p:cNvPr id="2" name="Title 1"/>
          <p:cNvSpPr>
            <a:spLocks noGrp="1"/>
          </p:cNvSpPr>
          <p:nvPr>
            <p:ph type="title"/>
          </p:nvPr>
        </p:nvSpPr>
        <p:spPr>
          <a:xfrm>
            <a:off x="1095023" y="541674"/>
            <a:ext cx="6965245" cy="1202485"/>
          </a:xfrm>
        </p:spPr>
        <p:txBody>
          <a:bodyPr>
            <a:normAutofit/>
          </a:bodyPr>
          <a:lstStyle/>
          <a:p>
            <a:r>
              <a:rPr lang="en-US" sz="3600" dirty="0" smtClean="0"/>
              <a:t>Technology Tips &amp; Sites for Organization</a:t>
            </a:r>
            <a:endParaRPr lang="en-US" sz="3600" dirty="0"/>
          </a:p>
        </p:txBody>
      </p:sp>
      <p:pic>
        <p:nvPicPr>
          <p:cNvPr id="4" name="Picture 3"/>
          <p:cNvPicPr>
            <a:picLocks noChangeAspect="1"/>
          </p:cNvPicPr>
          <p:nvPr/>
        </p:nvPicPr>
        <p:blipFill>
          <a:blip r:embed="rId4"/>
          <a:stretch>
            <a:fillRect/>
          </a:stretch>
        </p:blipFill>
        <p:spPr>
          <a:xfrm>
            <a:off x="7603940" y="4452730"/>
            <a:ext cx="1402408" cy="2119508"/>
          </a:xfrm>
          <a:prstGeom prst="rect">
            <a:avLst/>
          </a:prstGeom>
          <a:ln>
            <a:noFill/>
          </a:ln>
          <a:effectLst>
            <a:softEdge rad="112500"/>
          </a:effectLst>
        </p:spPr>
      </p:pic>
    </p:spTree>
    <p:extLst>
      <p:ext uri="{BB962C8B-B14F-4D97-AF65-F5344CB8AC3E}">
        <p14:creationId xmlns:p14="http://schemas.microsoft.com/office/powerpoint/2010/main" val="5919499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85352" y="2218374"/>
            <a:ext cx="7389603" cy="3603812"/>
          </a:xfrm>
        </p:spPr>
        <p:txBody>
          <a:bodyPr>
            <a:normAutofit fontScale="92500" lnSpcReduction="20000"/>
          </a:bodyPr>
          <a:lstStyle/>
          <a:p>
            <a:r>
              <a:rPr lang="en-US" sz="2800" dirty="0" smtClean="0"/>
              <a:t>It sounds like the particular writer.</a:t>
            </a:r>
          </a:p>
          <a:p>
            <a:r>
              <a:rPr lang="en-US" sz="2800" dirty="0" smtClean="0"/>
              <a:t>The writer seems engaged, involved with the topic.</a:t>
            </a:r>
          </a:p>
          <a:p>
            <a:r>
              <a:rPr lang="en-US" sz="2800" dirty="0" smtClean="0"/>
              <a:t>It brings the topic to life.</a:t>
            </a:r>
          </a:p>
          <a:p>
            <a:r>
              <a:rPr lang="en-US" sz="2800" dirty="0" smtClean="0"/>
              <a:t>The paper is full of feelings.</a:t>
            </a:r>
          </a:p>
          <a:p>
            <a:r>
              <a:rPr lang="en-US" sz="2800" dirty="0" smtClean="0"/>
              <a:t>It makes me respond – laugh, smile, cry, wince . . .</a:t>
            </a:r>
          </a:p>
          <a:p>
            <a:r>
              <a:rPr lang="en-US" sz="2800" dirty="0" smtClean="0"/>
              <a:t>I want to read it aloud.</a:t>
            </a:r>
          </a:p>
          <a:p>
            <a:r>
              <a:rPr lang="en-US" sz="2800" dirty="0" smtClean="0"/>
              <a:t>It has pizzazz!</a:t>
            </a:r>
            <a:endParaRPr lang="en-US" sz="2800" dirty="0"/>
          </a:p>
        </p:txBody>
      </p:sp>
      <p:sp>
        <p:nvSpPr>
          <p:cNvPr id="2" name="Title 1"/>
          <p:cNvSpPr>
            <a:spLocks noGrp="1"/>
          </p:cNvSpPr>
          <p:nvPr>
            <p:ph type="title"/>
          </p:nvPr>
        </p:nvSpPr>
        <p:spPr>
          <a:xfrm>
            <a:off x="955473" y="468663"/>
            <a:ext cx="6965245" cy="1202485"/>
          </a:xfrm>
        </p:spPr>
        <p:txBody>
          <a:bodyPr/>
          <a:lstStyle/>
          <a:p>
            <a:r>
              <a:rPr lang="en-US" sz="6000" dirty="0" smtClean="0"/>
              <a:t>Voice</a:t>
            </a:r>
            <a:endParaRPr lang="en-US" sz="6000" dirty="0"/>
          </a:p>
        </p:txBody>
      </p:sp>
      <p:pic>
        <p:nvPicPr>
          <p:cNvPr id="5" name="Picture 4" descr="00439411.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031761" y="4690502"/>
            <a:ext cx="2675766" cy="1944390"/>
          </a:xfrm>
          <a:prstGeom prst="rect">
            <a:avLst/>
          </a:prstGeom>
          <a:ln>
            <a:noFill/>
          </a:ln>
          <a:effectLst>
            <a:softEdge rad="112500"/>
          </a:effectLst>
        </p:spPr>
      </p:pic>
    </p:spTree>
    <p:extLst>
      <p:ext uri="{BB962C8B-B14F-4D97-AF65-F5344CB8AC3E}">
        <p14:creationId xmlns:p14="http://schemas.microsoft.com/office/powerpoint/2010/main" val="25424752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359676" y="2074655"/>
            <a:ext cx="6597228" cy="3603812"/>
          </a:xfrm>
        </p:spPr>
        <p:txBody>
          <a:bodyPr>
            <a:normAutofit/>
          </a:bodyPr>
          <a:lstStyle/>
          <a:p>
            <a:r>
              <a:rPr lang="en-US" sz="3200" dirty="0" smtClean="0"/>
              <a:t>Read </a:t>
            </a:r>
            <a:r>
              <a:rPr lang="en-US" sz="3200" i="1" dirty="0" smtClean="0"/>
              <a:t>Fly Away Home </a:t>
            </a:r>
            <a:r>
              <a:rPr lang="en-US" sz="3200" dirty="0" smtClean="0"/>
              <a:t>and </a:t>
            </a:r>
            <a:r>
              <a:rPr lang="en-US" sz="3200" i="1" dirty="0" smtClean="0"/>
              <a:t>Smoky Night</a:t>
            </a:r>
            <a:r>
              <a:rPr lang="en-US" sz="3200" dirty="0" smtClean="0"/>
              <a:t> by Eve Bunting.</a:t>
            </a:r>
          </a:p>
          <a:p>
            <a:pPr lvl="1"/>
            <a:r>
              <a:rPr lang="en-US" sz="2800" dirty="0" smtClean="0"/>
              <a:t>Have students work in pairs or groups to find the words used to convey the feelings in the book. </a:t>
            </a:r>
          </a:p>
          <a:p>
            <a:pPr lvl="1"/>
            <a:r>
              <a:rPr lang="en-US" sz="2800" dirty="0" smtClean="0"/>
              <a:t>Chart the feeling words. </a:t>
            </a:r>
            <a:endParaRPr lang="en-US" sz="2800" dirty="0"/>
          </a:p>
        </p:txBody>
      </p:sp>
      <p:sp>
        <p:nvSpPr>
          <p:cNvPr id="2" name="Title 1"/>
          <p:cNvSpPr>
            <a:spLocks noGrp="1"/>
          </p:cNvSpPr>
          <p:nvPr>
            <p:ph type="title"/>
          </p:nvPr>
        </p:nvSpPr>
        <p:spPr>
          <a:xfrm>
            <a:off x="1095023" y="343053"/>
            <a:ext cx="6965245" cy="1202485"/>
          </a:xfrm>
        </p:spPr>
        <p:txBody>
          <a:bodyPr/>
          <a:lstStyle/>
          <a:p>
            <a:r>
              <a:rPr lang="en-US" dirty="0" smtClean="0"/>
              <a:t>Voice Lesson</a:t>
            </a:r>
            <a:endParaRPr lang="en-US" dirty="0"/>
          </a:p>
        </p:txBody>
      </p:sp>
      <p:sp>
        <p:nvSpPr>
          <p:cNvPr id="4" name="TextBox 3"/>
          <p:cNvSpPr txBox="1"/>
          <p:nvPr/>
        </p:nvSpPr>
        <p:spPr>
          <a:xfrm>
            <a:off x="878503" y="5849269"/>
            <a:ext cx="7758970" cy="400110"/>
          </a:xfrm>
          <a:prstGeom prst="rect">
            <a:avLst/>
          </a:prstGeom>
          <a:noFill/>
        </p:spPr>
        <p:txBody>
          <a:bodyPr wrap="square" rtlCol="0">
            <a:spAutoFit/>
          </a:bodyPr>
          <a:lstStyle/>
          <a:p>
            <a:r>
              <a:rPr lang="en-US" sz="2000" i="1" dirty="0" smtClean="0"/>
              <a:t>Using Literature to Enhance Writing Instruction   </a:t>
            </a:r>
            <a:r>
              <a:rPr lang="en-US" sz="2000" dirty="0" smtClean="0"/>
              <a:t>~ Rebecca </a:t>
            </a:r>
            <a:r>
              <a:rPr lang="en-US" sz="2000" dirty="0" err="1" smtClean="0"/>
              <a:t>Olness</a:t>
            </a:r>
            <a:r>
              <a:rPr lang="en-US" sz="2000" i="1" dirty="0" smtClean="0"/>
              <a:t> </a:t>
            </a:r>
            <a:endParaRPr lang="en-US" sz="2000" i="1" dirty="0"/>
          </a:p>
        </p:txBody>
      </p:sp>
    </p:spTree>
    <p:extLst>
      <p:ext uri="{BB962C8B-B14F-4D97-AF65-F5344CB8AC3E}">
        <p14:creationId xmlns:p14="http://schemas.microsoft.com/office/powerpoint/2010/main" val="14664818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6851" y="2221399"/>
            <a:ext cx="7200768" cy="3603812"/>
          </a:xfrm>
        </p:spPr>
        <p:txBody>
          <a:bodyPr>
            <a:noAutofit/>
          </a:bodyPr>
          <a:lstStyle/>
          <a:p>
            <a:r>
              <a:rPr lang="en-US" dirty="0" smtClean="0">
                <a:solidFill>
                  <a:srgbClr val="800000"/>
                </a:solidFill>
              </a:rPr>
              <a:t>Read </a:t>
            </a:r>
            <a:r>
              <a:rPr lang="en-US" i="1" dirty="0" smtClean="0">
                <a:solidFill>
                  <a:srgbClr val="800000"/>
                </a:solidFill>
              </a:rPr>
              <a:t>Guess How Much I love You </a:t>
            </a:r>
            <a:r>
              <a:rPr lang="en-US" dirty="0" smtClean="0">
                <a:solidFill>
                  <a:srgbClr val="800000"/>
                </a:solidFill>
              </a:rPr>
              <a:t>by Sam </a:t>
            </a:r>
            <a:r>
              <a:rPr lang="en-US" dirty="0" err="1" smtClean="0">
                <a:solidFill>
                  <a:srgbClr val="800000"/>
                </a:solidFill>
              </a:rPr>
              <a:t>McBratney</a:t>
            </a:r>
            <a:r>
              <a:rPr lang="en-US" dirty="0" smtClean="0">
                <a:solidFill>
                  <a:srgbClr val="800000"/>
                </a:solidFill>
              </a:rPr>
              <a:t>.</a:t>
            </a:r>
          </a:p>
          <a:p>
            <a:endParaRPr lang="en-US" sz="2400" dirty="0" smtClean="0"/>
          </a:p>
        </p:txBody>
      </p:sp>
      <p:sp>
        <p:nvSpPr>
          <p:cNvPr id="2" name="Title 1"/>
          <p:cNvSpPr>
            <a:spLocks noGrp="1"/>
          </p:cNvSpPr>
          <p:nvPr>
            <p:ph type="title"/>
          </p:nvPr>
        </p:nvSpPr>
        <p:spPr>
          <a:xfrm>
            <a:off x="1095023" y="343053"/>
            <a:ext cx="6965245" cy="1202485"/>
          </a:xfrm>
        </p:spPr>
        <p:txBody>
          <a:bodyPr/>
          <a:lstStyle/>
          <a:p>
            <a:r>
              <a:rPr lang="en-US" dirty="0" smtClean="0"/>
              <a:t>Voice Lesson</a:t>
            </a:r>
            <a:endParaRPr lang="en-US" dirty="0"/>
          </a:p>
        </p:txBody>
      </p:sp>
      <p:sp>
        <p:nvSpPr>
          <p:cNvPr id="4" name="TextBox 3"/>
          <p:cNvSpPr txBox="1"/>
          <p:nvPr/>
        </p:nvSpPr>
        <p:spPr>
          <a:xfrm>
            <a:off x="697750" y="6416879"/>
            <a:ext cx="7758970" cy="400110"/>
          </a:xfrm>
          <a:prstGeom prst="rect">
            <a:avLst/>
          </a:prstGeom>
          <a:noFill/>
        </p:spPr>
        <p:txBody>
          <a:bodyPr wrap="square" rtlCol="0">
            <a:spAutoFit/>
          </a:bodyPr>
          <a:lstStyle/>
          <a:p>
            <a:r>
              <a:rPr lang="en-US" sz="2000" i="1" dirty="0" smtClean="0">
                <a:solidFill>
                  <a:schemeClr val="accent1"/>
                </a:solidFill>
              </a:rPr>
              <a:t>Using Literature to Enhance Writing Instruction   </a:t>
            </a:r>
            <a:r>
              <a:rPr lang="en-US" sz="2000" dirty="0" smtClean="0">
                <a:solidFill>
                  <a:schemeClr val="accent1"/>
                </a:solidFill>
              </a:rPr>
              <a:t>~ Rebecca </a:t>
            </a:r>
            <a:r>
              <a:rPr lang="en-US" sz="2000" dirty="0" err="1" smtClean="0">
                <a:solidFill>
                  <a:schemeClr val="accent1"/>
                </a:solidFill>
              </a:rPr>
              <a:t>Olness</a:t>
            </a:r>
            <a:r>
              <a:rPr lang="en-US" sz="2000" i="1" dirty="0" smtClean="0">
                <a:solidFill>
                  <a:schemeClr val="accent1"/>
                </a:solidFill>
              </a:rPr>
              <a:t> </a:t>
            </a:r>
            <a:endParaRPr lang="en-US" sz="2000" i="1" dirty="0">
              <a:solidFill>
                <a:schemeClr val="accent1"/>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6956" y="2859158"/>
            <a:ext cx="3363567" cy="3363567"/>
          </a:xfrm>
          <a:prstGeom prst="rect">
            <a:avLst/>
          </a:prstGeom>
        </p:spPr>
      </p:pic>
    </p:spTree>
    <p:extLst>
      <p:ext uri="{BB962C8B-B14F-4D97-AF65-F5344CB8AC3E}">
        <p14:creationId xmlns:p14="http://schemas.microsoft.com/office/powerpoint/2010/main" val="11104904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5474" y="2007600"/>
            <a:ext cx="6196405" cy="4308663"/>
          </a:xfrm>
        </p:spPr>
        <p:txBody>
          <a:bodyPr>
            <a:normAutofit/>
          </a:bodyPr>
          <a:lstStyle/>
          <a:p>
            <a:r>
              <a:rPr lang="en-US" dirty="0" smtClean="0"/>
              <a:t>Idiom Site</a:t>
            </a:r>
          </a:p>
          <a:p>
            <a:pPr lvl="1"/>
            <a:r>
              <a:rPr lang="en-US" dirty="0">
                <a:hlinkClick r:id="rId3"/>
              </a:rPr>
              <a:t>http://www.idiomsite.com</a:t>
            </a:r>
            <a:r>
              <a:rPr lang="en-US" dirty="0" smtClean="0">
                <a:hlinkClick r:id="rId3"/>
              </a:rPr>
              <a:t>/</a:t>
            </a:r>
            <a:endParaRPr lang="en-US" dirty="0" smtClean="0"/>
          </a:p>
          <a:p>
            <a:r>
              <a:rPr lang="en-US" dirty="0" smtClean="0"/>
              <a:t>The Writing Fix</a:t>
            </a:r>
          </a:p>
          <a:p>
            <a:pPr lvl="1"/>
            <a:r>
              <a:rPr lang="en-US" dirty="0">
                <a:hlinkClick r:id="rId4"/>
              </a:rPr>
              <a:t>http://</a:t>
            </a:r>
            <a:r>
              <a:rPr lang="en-US" dirty="0" smtClean="0">
                <a:hlinkClick r:id="rId4"/>
              </a:rPr>
              <a:t>writingfix.com/6_traits/voice.htm</a:t>
            </a:r>
            <a:endParaRPr lang="en-US" dirty="0" smtClean="0"/>
          </a:p>
          <a:p>
            <a:r>
              <a:rPr lang="en-US" dirty="0"/>
              <a:t>The Writing Fix – Feeling Game</a:t>
            </a:r>
          </a:p>
          <a:p>
            <a:pPr lvl="1"/>
            <a:r>
              <a:rPr lang="en-US" dirty="0">
                <a:hlinkClick r:id="rId5"/>
              </a:rPr>
              <a:t>http://</a:t>
            </a:r>
            <a:r>
              <a:rPr lang="en-US" dirty="0" smtClean="0">
                <a:hlinkClick r:id="rId5"/>
              </a:rPr>
              <a:t>writingfix.com/forkids/feelinggame.htm</a:t>
            </a:r>
            <a:endParaRPr lang="en-US" dirty="0" smtClean="0"/>
          </a:p>
          <a:p>
            <a:r>
              <a:rPr lang="en-US" dirty="0" smtClean="0"/>
              <a:t>Skype: </a:t>
            </a:r>
            <a:r>
              <a:rPr lang="en-US" dirty="0" smtClean="0">
                <a:hlinkClick r:id="rId6"/>
              </a:rPr>
              <a:t>www.skype.com</a:t>
            </a:r>
            <a:endParaRPr lang="en-US" dirty="0" smtClean="0"/>
          </a:p>
          <a:p>
            <a:pPr lvl="1"/>
            <a:r>
              <a:rPr lang="en-US" dirty="0" smtClean="0"/>
              <a:t>Skype an Author Network</a:t>
            </a:r>
          </a:p>
          <a:p>
            <a:pPr lvl="2"/>
            <a:r>
              <a:rPr lang="en-US" dirty="0">
                <a:hlinkClick r:id="rId7"/>
              </a:rPr>
              <a:t>http://skypeanauthor.wetpaint.com</a:t>
            </a:r>
            <a:r>
              <a:rPr lang="en-US" dirty="0" smtClean="0">
                <a:hlinkClick r:id="rId7"/>
              </a:rPr>
              <a:t>/</a:t>
            </a:r>
            <a:endParaRPr lang="en-US" dirty="0" smtClean="0"/>
          </a:p>
          <a:p>
            <a:pPr lvl="2"/>
            <a:endParaRPr lang="en-US" dirty="0" smtClean="0"/>
          </a:p>
          <a:p>
            <a:pPr lvl="1"/>
            <a:endParaRPr lang="en-US" dirty="0"/>
          </a:p>
        </p:txBody>
      </p:sp>
      <p:sp>
        <p:nvSpPr>
          <p:cNvPr id="2" name="Title 1"/>
          <p:cNvSpPr>
            <a:spLocks noGrp="1"/>
          </p:cNvSpPr>
          <p:nvPr>
            <p:ph type="title"/>
          </p:nvPr>
        </p:nvSpPr>
        <p:spPr>
          <a:xfrm>
            <a:off x="1095023" y="500315"/>
            <a:ext cx="7373116" cy="1202485"/>
          </a:xfrm>
        </p:spPr>
        <p:txBody>
          <a:bodyPr>
            <a:normAutofit/>
          </a:bodyPr>
          <a:lstStyle/>
          <a:p>
            <a:r>
              <a:rPr lang="en-US" sz="3600" dirty="0" smtClean="0"/>
              <a:t>Technology Tips &amp; Sites for Voice</a:t>
            </a:r>
            <a:endParaRPr lang="en-US" sz="3600" dirty="0"/>
          </a:p>
        </p:txBody>
      </p:sp>
      <p:pic>
        <p:nvPicPr>
          <p:cNvPr id="4" name="Picture 3"/>
          <p:cNvPicPr>
            <a:picLocks noChangeAspect="1"/>
          </p:cNvPicPr>
          <p:nvPr/>
        </p:nvPicPr>
        <p:blipFill>
          <a:blip r:embed="rId8"/>
          <a:stretch>
            <a:fillRect/>
          </a:stretch>
        </p:blipFill>
        <p:spPr>
          <a:xfrm>
            <a:off x="7151879" y="4153288"/>
            <a:ext cx="1571465" cy="2375010"/>
          </a:xfrm>
          <a:prstGeom prst="rect">
            <a:avLst/>
          </a:prstGeom>
          <a:ln>
            <a:noFill/>
          </a:ln>
          <a:effectLst>
            <a:softEdge rad="112500"/>
          </a:effectLst>
        </p:spPr>
      </p:pic>
    </p:spTree>
    <p:extLst>
      <p:ext uri="{BB962C8B-B14F-4D97-AF65-F5344CB8AC3E}">
        <p14:creationId xmlns:p14="http://schemas.microsoft.com/office/powerpoint/2010/main" val="28290327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1743" y="1966425"/>
            <a:ext cx="5798737" cy="3875912"/>
          </a:xfrm>
        </p:spPr>
        <p:txBody>
          <a:bodyPr>
            <a:noAutofit/>
          </a:bodyPr>
          <a:lstStyle/>
          <a:p>
            <a:pPr>
              <a:lnSpc>
                <a:spcPct val="110000"/>
              </a:lnSpc>
            </a:pPr>
            <a:r>
              <a:rPr lang="en-US" sz="2600" dirty="0" smtClean="0"/>
              <a:t>There are moments that stick with you.</a:t>
            </a:r>
          </a:p>
          <a:p>
            <a:pPr>
              <a:lnSpc>
                <a:spcPct val="110000"/>
              </a:lnSpc>
            </a:pPr>
            <a:r>
              <a:rPr lang="en-US" sz="2600" dirty="0" smtClean="0"/>
              <a:t>There are strong verbs and precise nouns.</a:t>
            </a:r>
          </a:p>
          <a:p>
            <a:pPr>
              <a:lnSpc>
                <a:spcPct val="110000"/>
              </a:lnSpc>
            </a:pPr>
            <a:r>
              <a:rPr lang="en-US" sz="2600" dirty="0" smtClean="0"/>
              <a:t>The words are colorful, snappy, vital, brisk and fresh.</a:t>
            </a:r>
          </a:p>
          <a:p>
            <a:pPr>
              <a:lnSpc>
                <a:spcPct val="110000"/>
              </a:lnSpc>
            </a:pPr>
            <a:r>
              <a:rPr lang="en-US" sz="2600" dirty="0" smtClean="0"/>
              <a:t>The words create word pictures.</a:t>
            </a:r>
          </a:p>
          <a:p>
            <a:pPr>
              <a:lnSpc>
                <a:spcPct val="110000"/>
              </a:lnSpc>
            </a:pPr>
            <a:r>
              <a:rPr lang="en-US" sz="2600" dirty="0" smtClean="0"/>
              <a:t>The words are just right.</a:t>
            </a:r>
          </a:p>
          <a:p>
            <a:pPr>
              <a:lnSpc>
                <a:spcPct val="110000"/>
              </a:lnSpc>
            </a:pPr>
            <a:endParaRPr lang="en-US" sz="2600" dirty="0"/>
          </a:p>
        </p:txBody>
      </p:sp>
      <p:sp>
        <p:nvSpPr>
          <p:cNvPr id="2" name="Title 1"/>
          <p:cNvSpPr>
            <a:spLocks noGrp="1"/>
          </p:cNvSpPr>
          <p:nvPr>
            <p:ph type="title"/>
          </p:nvPr>
        </p:nvSpPr>
        <p:spPr>
          <a:xfrm>
            <a:off x="1095023" y="426793"/>
            <a:ext cx="6965245" cy="1202485"/>
          </a:xfrm>
        </p:spPr>
        <p:txBody>
          <a:bodyPr/>
          <a:lstStyle/>
          <a:p>
            <a:r>
              <a:rPr lang="en-US" dirty="0" smtClean="0"/>
              <a:t>Word Choice</a:t>
            </a:r>
            <a:endParaRPr lang="en-US" sz="4000" dirty="0"/>
          </a:p>
        </p:txBody>
      </p:sp>
      <p:sp>
        <p:nvSpPr>
          <p:cNvPr id="4" name="TextBox 3"/>
          <p:cNvSpPr txBox="1"/>
          <p:nvPr/>
        </p:nvSpPr>
        <p:spPr>
          <a:xfrm>
            <a:off x="1095023" y="5842337"/>
            <a:ext cx="7863447" cy="1015663"/>
          </a:xfrm>
          <a:prstGeom prst="rect">
            <a:avLst/>
          </a:prstGeom>
          <a:noFill/>
        </p:spPr>
        <p:txBody>
          <a:bodyPr wrap="square" rtlCol="0">
            <a:spAutoFit/>
          </a:bodyPr>
          <a:lstStyle/>
          <a:p>
            <a:pPr algn="ctr"/>
            <a:r>
              <a:rPr lang="en-US" sz="2400" i="1" dirty="0" smtClean="0"/>
              <a:t>I do not choose the right word. I get rid of the wrong one.</a:t>
            </a:r>
          </a:p>
          <a:p>
            <a:pPr algn="ctr"/>
            <a:endParaRPr lang="en-US" i="1" dirty="0"/>
          </a:p>
          <a:p>
            <a:pPr algn="ctr"/>
            <a:r>
              <a:rPr lang="en-US" dirty="0" smtClean="0"/>
              <a:t>			~A.E. Housman</a:t>
            </a:r>
            <a:endParaRPr lang="en-US" dirty="0"/>
          </a:p>
        </p:txBody>
      </p:sp>
      <p:pic>
        <p:nvPicPr>
          <p:cNvPr id="5" name="Picture 4" descr="mp900439551.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798366" y="2300931"/>
            <a:ext cx="1755910" cy="2630107"/>
          </a:xfrm>
          <a:prstGeom prst="rect">
            <a:avLst/>
          </a:prstGeom>
          <a:ln>
            <a:noFill/>
          </a:ln>
          <a:effectLst>
            <a:softEdge rad="112500"/>
          </a:effectLst>
        </p:spPr>
      </p:pic>
    </p:spTree>
    <p:extLst>
      <p:ext uri="{BB962C8B-B14F-4D97-AF65-F5344CB8AC3E}">
        <p14:creationId xmlns:p14="http://schemas.microsoft.com/office/powerpoint/2010/main" val="32275953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3344" y="2321065"/>
            <a:ext cx="3748656" cy="3282293"/>
          </a:xfrm>
        </p:spPr>
        <p:txBody>
          <a:bodyPr>
            <a:noAutofit/>
          </a:bodyPr>
          <a:lstStyle/>
          <a:p>
            <a:r>
              <a:rPr lang="en-US" dirty="0" smtClean="0">
                <a:solidFill>
                  <a:srgbClr val="800000"/>
                </a:solidFill>
              </a:rPr>
              <a:t>Read </a:t>
            </a:r>
            <a:r>
              <a:rPr lang="en-US" i="1" dirty="0" smtClean="0">
                <a:solidFill>
                  <a:srgbClr val="800000"/>
                </a:solidFill>
              </a:rPr>
              <a:t>Bear Snores On </a:t>
            </a:r>
            <a:r>
              <a:rPr lang="en-US" dirty="0" smtClean="0">
                <a:solidFill>
                  <a:srgbClr val="800000"/>
                </a:solidFill>
              </a:rPr>
              <a:t> by Karma Wilson and Jane Chapman</a:t>
            </a:r>
          </a:p>
          <a:p>
            <a:pPr marL="0" indent="0">
              <a:buNone/>
            </a:pPr>
            <a:endParaRPr lang="en-US" dirty="0" smtClean="0">
              <a:solidFill>
                <a:srgbClr val="800000"/>
              </a:solidFill>
            </a:endParaRPr>
          </a:p>
          <a:p>
            <a:pPr lvl="1"/>
            <a:r>
              <a:rPr lang="en-US" sz="2400" dirty="0" smtClean="0"/>
              <a:t>Chart and discuss all of the “wow” words the students hear</a:t>
            </a:r>
          </a:p>
        </p:txBody>
      </p:sp>
      <p:sp>
        <p:nvSpPr>
          <p:cNvPr id="2" name="Title 1"/>
          <p:cNvSpPr>
            <a:spLocks noGrp="1"/>
          </p:cNvSpPr>
          <p:nvPr>
            <p:ph type="title"/>
          </p:nvPr>
        </p:nvSpPr>
        <p:spPr>
          <a:xfrm>
            <a:off x="1095023" y="370966"/>
            <a:ext cx="6965245" cy="1202485"/>
          </a:xfrm>
        </p:spPr>
        <p:txBody>
          <a:bodyPr>
            <a:normAutofit/>
          </a:bodyPr>
          <a:lstStyle/>
          <a:p>
            <a:r>
              <a:rPr lang="en-US" sz="4000" dirty="0" smtClean="0"/>
              <a:t>Word Choice Lesson</a:t>
            </a:r>
            <a:endParaRPr lang="en-US" sz="40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9581" y="2321065"/>
            <a:ext cx="3723423" cy="3392157"/>
          </a:xfrm>
          <a:prstGeom prst="rect">
            <a:avLst/>
          </a:prstGeom>
        </p:spPr>
      </p:pic>
    </p:spTree>
    <p:extLst>
      <p:ext uri="{BB962C8B-B14F-4D97-AF65-F5344CB8AC3E}">
        <p14:creationId xmlns:p14="http://schemas.microsoft.com/office/powerpoint/2010/main" val="27383516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Rock or Pebble Game – </a:t>
            </a:r>
            <a:r>
              <a:rPr lang="en-US" i="1" dirty="0"/>
              <a:t>Creating Writers, </a:t>
            </a:r>
            <a:r>
              <a:rPr lang="en-US" dirty="0" err="1"/>
              <a:t>Spandel</a:t>
            </a:r>
            <a:endParaRPr lang="en-US" dirty="0"/>
          </a:p>
          <a:p>
            <a:pPr lvl="1"/>
            <a:r>
              <a:rPr lang="en-US" sz="2400" dirty="0"/>
              <a:t>Some words have muscle. They carry a lot weight. They have substance, meaning and impact.</a:t>
            </a:r>
          </a:p>
          <a:p>
            <a:pPr lvl="1"/>
            <a:r>
              <a:rPr lang="en-US" sz="2400" dirty="0"/>
              <a:t>Have an assortment of words and have children determine if the word is a “pebble” a vague word or a “rock” an impact word. </a:t>
            </a:r>
          </a:p>
          <a:p>
            <a:r>
              <a:rPr lang="en-US" dirty="0"/>
              <a:t>Make Word Posters </a:t>
            </a:r>
          </a:p>
          <a:p>
            <a:endParaRPr lang="en-US" dirty="0"/>
          </a:p>
        </p:txBody>
      </p:sp>
      <p:sp>
        <p:nvSpPr>
          <p:cNvPr id="3" name="Title 2"/>
          <p:cNvSpPr>
            <a:spLocks noGrp="1"/>
          </p:cNvSpPr>
          <p:nvPr>
            <p:ph type="title"/>
          </p:nvPr>
        </p:nvSpPr>
        <p:spPr/>
        <p:txBody>
          <a:bodyPr/>
          <a:lstStyle/>
          <a:p>
            <a:r>
              <a:rPr lang="en-US" dirty="0" smtClean="0"/>
              <a:t>Word Choice</a:t>
            </a:r>
            <a:endParaRPr lang="en-US" dirty="0"/>
          </a:p>
        </p:txBody>
      </p:sp>
    </p:spTree>
    <p:extLst>
      <p:ext uri="{BB962C8B-B14F-4D97-AF65-F5344CB8AC3E}">
        <p14:creationId xmlns:p14="http://schemas.microsoft.com/office/powerpoint/2010/main" val="39248862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5699" y="2380774"/>
            <a:ext cx="6564422" cy="3603812"/>
          </a:xfrm>
        </p:spPr>
        <p:txBody>
          <a:bodyPr>
            <a:normAutofit lnSpcReduction="10000"/>
          </a:bodyPr>
          <a:lstStyle/>
          <a:p>
            <a:r>
              <a:rPr lang="en-US" dirty="0" err="1" smtClean="0"/>
              <a:t>Wordle</a:t>
            </a:r>
            <a:endParaRPr lang="en-US" dirty="0" smtClean="0"/>
          </a:p>
          <a:p>
            <a:pPr lvl="1"/>
            <a:r>
              <a:rPr lang="en-US" dirty="0">
                <a:hlinkClick r:id="rId2"/>
              </a:rPr>
              <a:t>http://www.wordle.net</a:t>
            </a:r>
            <a:r>
              <a:rPr lang="en-US" dirty="0" smtClean="0">
                <a:hlinkClick r:id="rId2"/>
              </a:rPr>
              <a:t>/</a:t>
            </a:r>
            <a:endParaRPr lang="en-US" dirty="0" smtClean="0"/>
          </a:p>
          <a:p>
            <a:r>
              <a:rPr lang="en-US" dirty="0"/>
              <a:t>Snappy Words</a:t>
            </a:r>
          </a:p>
          <a:p>
            <a:pPr lvl="1"/>
            <a:r>
              <a:rPr lang="en-US" dirty="0">
                <a:hlinkClick r:id="rId3"/>
              </a:rPr>
              <a:t>http://www.snappywords.com</a:t>
            </a:r>
            <a:r>
              <a:rPr lang="en-US" dirty="0" smtClean="0">
                <a:hlinkClick r:id="rId3"/>
              </a:rPr>
              <a:t>/</a:t>
            </a:r>
            <a:endParaRPr lang="en-US" dirty="0" smtClean="0"/>
          </a:p>
          <a:p>
            <a:r>
              <a:rPr lang="en-US" dirty="0" smtClean="0"/>
              <a:t>Instant Poetry Forms</a:t>
            </a:r>
          </a:p>
          <a:p>
            <a:pPr lvl="1"/>
            <a:r>
              <a:rPr lang="en-US" dirty="0">
                <a:hlinkClick r:id="rId4"/>
              </a:rPr>
              <a:t>http://ettcweb.lr.k12.nj.us/forms/</a:t>
            </a:r>
            <a:r>
              <a:rPr lang="en-US" dirty="0" smtClean="0">
                <a:hlinkClick r:id="rId4"/>
              </a:rPr>
              <a:t>newpoem.htm</a:t>
            </a:r>
            <a:endParaRPr lang="en-US" dirty="0" smtClean="0"/>
          </a:p>
          <a:p>
            <a:r>
              <a:rPr lang="en-US" dirty="0" smtClean="0"/>
              <a:t>Synonyms for said</a:t>
            </a:r>
          </a:p>
          <a:p>
            <a:pPr lvl="1"/>
            <a:r>
              <a:rPr lang="en-US" dirty="0">
                <a:hlinkClick r:id="rId5"/>
              </a:rPr>
              <a:t>http://www.cyberspaces.net/6traits</a:t>
            </a:r>
            <a:r>
              <a:rPr lang="en-US" dirty="0" smtClean="0">
                <a:hlinkClick r:id="rId5"/>
              </a:rPr>
              <a:t>/</a:t>
            </a:r>
            <a:endParaRPr lang="en-US" dirty="0" smtClean="0"/>
          </a:p>
          <a:p>
            <a:pPr lvl="1"/>
            <a:endParaRPr lang="en-US" dirty="0" smtClean="0"/>
          </a:p>
          <a:p>
            <a:pPr lvl="1"/>
            <a:endParaRPr lang="en-US" dirty="0"/>
          </a:p>
          <a:p>
            <a:pPr lvl="1"/>
            <a:endParaRPr lang="en-US" dirty="0"/>
          </a:p>
          <a:p>
            <a:pPr lvl="1"/>
            <a:endParaRPr lang="en-US" dirty="0"/>
          </a:p>
        </p:txBody>
      </p:sp>
      <p:sp>
        <p:nvSpPr>
          <p:cNvPr id="2" name="Title 1"/>
          <p:cNvSpPr>
            <a:spLocks noGrp="1"/>
          </p:cNvSpPr>
          <p:nvPr>
            <p:ph type="title"/>
          </p:nvPr>
        </p:nvSpPr>
        <p:spPr>
          <a:xfrm>
            <a:off x="1095023" y="206198"/>
            <a:ext cx="6965245" cy="1202485"/>
          </a:xfrm>
        </p:spPr>
        <p:txBody>
          <a:bodyPr>
            <a:normAutofit fontScale="90000"/>
          </a:bodyPr>
          <a:lstStyle/>
          <a:p>
            <a:r>
              <a:rPr lang="en-US" dirty="0" smtClean="0"/>
              <a:t>Technology Tips &amp; Sites for Word Choice</a:t>
            </a:r>
            <a:endParaRPr lang="en-US" dirty="0"/>
          </a:p>
        </p:txBody>
      </p:sp>
      <p:pic>
        <p:nvPicPr>
          <p:cNvPr id="4" name="Picture 3"/>
          <p:cNvPicPr>
            <a:picLocks noChangeAspect="1"/>
          </p:cNvPicPr>
          <p:nvPr/>
        </p:nvPicPr>
        <p:blipFill>
          <a:blip r:embed="rId6"/>
          <a:stretch>
            <a:fillRect/>
          </a:stretch>
        </p:blipFill>
        <p:spPr>
          <a:xfrm>
            <a:off x="7237178" y="2073297"/>
            <a:ext cx="1571465" cy="2375010"/>
          </a:xfrm>
          <a:prstGeom prst="rect">
            <a:avLst/>
          </a:prstGeom>
          <a:ln>
            <a:noFill/>
          </a:ln>
          <a:effectLst>
            <a:softEdge rad="112500"/>
          </a:effectLst>
        </p:spPr>
      </p:pic>
    </p:spTree>
    <p:extLst>
      <p:ext uri="{BB962C8B-B14F-4D97-AF65-F5344CB8AC3E}">
        <p14:creationId xmlns:p14="http://schemas.microsoft.com/office/powerpoint/2010/main" val="4203766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5335" y="2212222"/>
            <a:ext cx="6914933" cy="3603812"/>
          </a:xfrm>
        </p:spPr>
        <p:txBody>
          <a:bodyPr>
            <a:noAutofit/>
          </a:bodyPr>
          <a:lstStyle/>
          <a:p>
            <a:r>
              <a:rPr lang="en-US" sz="2800" dirty="0" smtClean="0"/>
              <a:t> Writing is not a regular part of my program and occurs sporadically throughout the year.</a:t>
            </a:r>
          </a:p>
          <a:p>
            <a:r>
              <a:rPr lang="en-US" sz="2800" dirty="0" smtClean="0"/>
              <a:t>My students write once a week.</a:t>
            </a:r>
          </a:p>
          <a:p>
            <a:r>
              <a:rPr lang="en-US" sz="2800" dirty="0" smtClean="0"/>
              <a:t>Daily lessons include writing assignments for my students.</a:t>
            </a:r>
          </a:p>
          <a:p>
            <a:r>
              <a:rPr lang="en-US" sz="2800" dirty="0" smtClean="0"/>
              <a:t>Large blocks of time are allocated to student writing.</a:t>
            </a:r>
            <a:endParaRPr lang="en-US" sz="2800" dirty="0"/>
          </a:p>
        </p:txBody>
      </p:sp>
      <p:sp>
        <p:nvSpPr>
          <p:cNvPr id="2" name="Title 1"/>
          <p:cNvSpPr>
            <a:spLocks noGrp="1"/>
          </p:cNvSpPr>
          <p:nvPr>
            <p:ph type="title"/>
          </p:nvPr>
        </p:nvSpPr>
        <p:spPr/>
        <p:txBody>
          <a:bodyPr>
            <a:normAutofit fontScale="90000"/>
          </a:bodyPr>
          <a:lstStyle/>
          <a:p>
            <a:r>
              <a:rPr lang="en-US" dirty="0" smtClean="0"/>
              <a:t>Self-assessment of Writing in My Classroom </a:t>
            </a:r>
            <a:endParaRPr lang="en-US" dirty="0"/>
          </a:p>
        </p:txBody>
      </p:sp>
    </p:spTree>
    <p:extLst>
      <p:ext uri="{BB962C8B-B14F-4D97-AF65-F5344CB8AC3E}">
        <p14:creationId xmlns:p14="http://schemas.microsoft.com/office/powerpoint/2010/main" val="120770985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0934" y="2224470"/>
            <a:ext cx="6784768" cy="3603812"/>
          </a:xfrm>
        </p:spPr>
        <p:txBody>
          <a:bodyPr>
            <a:normAutofit lnSpcReduction="10000"/>
          </a:bodyPr>
          <a:lstStyle/>
          <a:p>
            <a:r>
              <a:rPr lang="en-US" sz="2800" dirty="0" smtClean="0"/>
              <a:t>The paper is easy to read aloud.</a:t>
            </a:r>
          </a:p>
          <a:p>
            <a:r>
              <a:rPr lang="en-US" sz="2800" dirty="0" smtClean="0"/>
              <a:t>There are some short and some long sentences.</a:t>
            </a:r>
          </a:p>
          <a:p>
            <a:r>
              <a:rPr lang="en-US" sz="2800" dirty="0" smtClean="0"/>
              <a:t>Sentence beginnings vary; they show how ideas connect.</a:t>
            </a:r>
          </a:p>
          <a:p>
            <a:r>
              <a:rPr lang="en-US" sz="2800" dirty="0" smtClean="0"/>
              <a:t>There are carefully crafted sentences.</a:t>
            </a:r>
          </a:p>
          <a:p>
            <a:r>
              <a:rPr lang="en-US" sz="2800" dirty="0" smtClean="0"/>
              <a:t>There is consistency in tense.</a:t>
            </a:r>
          </a:p>
          <a:p>
            <a:r>
              <a:rPr lang="en-US" sz="2800" dirty="0" smtClean="0"/>
              <a:t>The paper flows.</a:t>
            </a:r>
            <a:endParaRPr lang="en-US" sz="2800" dirty="0"/>
          </a:p>
        </p:txBody>
      </p:sp>
      <p:sp>
        <p:nvSpPr>
          <p:cNvPr id="2" name="Title 1"/>
          <p:cNvSpPr>
            <a:spLocks noGrp="1"/>
          </p:cNvSpPr>
          <p:nvPr>
            <p:ph type="title"/>
          </p:nvPr>
        </p:nvSpPr>
        <p:spPr>
          <a:xfrm>
            <a:off x="1095023" y="373732"/>
            <a:ext cx="6965245" cy="1202485"/>
          </a:xfrm>
        </p:spPr>
        <p:txBody>
          <a:bodyPr/>
          <a:lstStyle/>
          <a:p>
            <a:r>
              <a:rPr lang="en-US" dirty="0" smtClean="0"/>
              <a:t>Sentence Fluency</a:t>
            </a:r>
            <a:endParaRPr lang="en-US" dirty="0"/>
          </a:p>
        </p:txBody>
      </p:sp>
      <p:pic>
        <p:nvPicPr>
          <p:cNvPr id="5" name="Picture 4" descr="mp900442319.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044203" y="4907283"/>
            <a:ext cx="2762997" cy="1841998"/>
          </a:xfrm>
          <a:prstGeom prst="rect">
            <a:avLst/>
          </a:prstGeom>
          <a:ln>
            <a:noFill/>
          </a:ln>
          <a:effectLst>
            <a:softEdge rad="112500"/>
          </a:effectLst>
        </p:spPr>
      </p:pic>
    </p:spTree>
    <p:extLst>
      <p:ext uri="{BB962C8B-B14F-4D97-AF65-F5344CB8AC3E}">
        <p14:creationId xmlns:p14="http://schemas.microsoft.com/office/powerpoint/2010/main" val="58761606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5023" y="2021559"/>
            <a:ext cx="7096550" cy="4008179"/>
          </a:xfrm>
        </p:spPr>
        <p:txBody>
          <a:bodyPr>
            <a:noAutofit/>
          </a:bodyPr>
          <a:lstStyle/>
          <a:p>
            <a:r>
              <a:rPr lang="en-US" dirty="0" smtClean="0"/>
              <a:t>Have students list or circle the first word in each sentence they have written</a:t>
            </a:r>
            <a:r>
              <a:rPr lang="en-US" dirty="0" smtClean="0"/>
              <a:t>.</a:t>
            </a:r>
          </a:p>
          <a:p>
            <a:pPr marL="0" indent="0">
              <a:buNone/>
            </a:pPr>
            <a:endParaRPr lang="en-US" dirty="0" smtClean="0"/>
          </a:p>
          <a:p>
            <a:r>
              <a:rPr lang="en-US" dirty="0" smtClean="0"/>
              <a:t>Have students count the words in each sentence and make a list</a:t>
            </a:r>
            <a:r>
              <a:rPr lang="en-US" dirty="0" smtClean="0"/>
              <a:t>.</a:t>
            </a:r>
          </a:p>
          <a:p>
            <a:endParaRPr lang="en-US" dirty="0" smtClean="0"/>
          </a:p>
          <a:p>
            <a:r>
              <a:rPr lang="en-US" dirty="0" smtClean="0"/>
              <a:t>Phone </a:t>
            </a:r>
            <a:r>
              <a:rPr lang="en-US" dirty="0" smtClean="0"/>
              <a:t>Yourself</a:t>
            </a:r>
          </a:p>
          <a:p>
            <a:pPr lvl="1"/>
            <a:r>
              <a:rPr lang="en-US" sz="2400" dirty="0" smtClean="0"/>
              <a:t>Have students read their work into phonics phone. </a:t>
            </a:r>
          </a:p>
          <a:p>
            <a:pPr lvl="1"/>
            <a:endParaRPr lang="en-US" sz="2400" i="1" dirty="0"/>
          </a:p>
        </p:txBody>
      </p:sp>
      <p:sp>
        <p:nvSpPr>
          <p:cNvPr id="2" name="Title 1"/>
          <p:cNvSpPr>
            <a:spLocks noGrp="1"/>
          </p:cNvSpPr>
          <p:nvPr>
            <p:ph type="title"/>
          </p:nvPr>
        </p:nvSpPr>
        <p:spPr>
          <a:xfrm>
            <a:off x="1095023" y="650101"/>
            <a:ext cx="6965245" cy="1202485"/>
          </a:xfrm>
        </p:spPr>
        <p:txBody>
          <a:bodyPr>
            <a:normAutofit fontScale="90000"/>
          </a:bodyPr>
          <a:lstStyle/>
          <a:p>
            <a:r>
              <a:rPr lang="en-US" dirty="0" smtClean="0"/>
              <a:t>Lesson Ideas for Sentence Fluency</a:t>
            </a:r>
            <a:endParaRPr lang="en-US" dirty="0"/>
          </a:p>
        </p:txBody>
      </p:sp>
    </p:spTree>
    <p:extLst>
      <p:ext uri="{BB962C8B-B14F-4D97-AF65-F5344CB8AC3E}">
        <p14:creationId xmlns:p14="http://schemas.microsoft.com/office/powerpoint/2010/main" val="40250667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8" y="2248347"/>
            <a:ext cx="6258144" cy="3877815"/>
          </a:xfrm>
        </p:spPr>
        <p:txBody>
          <a:bodyPr/>
          <a:lstStyle/>
          <a:p>
            <a:r>
              <a:rPr lang="en-US" i="1" dirty="0"/>
              <a:t>I Caught It </a:t>
            </a:r>
            <a:r>
              <a:rPr lang="en-US" dirty="0"/>
              <a:t>by Sarah </a:t>
            </a:r>
            <a:r>
              <a:rPr lang="en-US" dirty="0" err="1"/>
              <a:t>Barchas</a:t>
            </a:r>
            <a:endParaRPr lang="en-US" dirty="0"/>
          </a:p>
          <a:p>
            <a:pPr lvl="1"/>
            <a:r>
              <a:rPr lang="en-US" sz="2400" i="1" dirty="0">
                <a:hlinkClick r:id="rId3"/>
              </a:rPr>
              <a:t>http://</a:t>
            </a:r>
            <a:r>
              <a:rPr lang="en-US" sz="2400" i="1" dirty="0" smtClean="0">
                <a:hlinkClick r:id="rId3"/>
              </a:rPr>
              <a:t>writingfix.com/6_Traits/Primary/I_caught_it.htm</a:t>
            </a:r>
            <a:endParaRPr lang="en-US" sz="2400" i="1" dirty="0" smtClean="0"/>
          </a:p>
          <a:p>
            <a:pPr marL="411480" lvl="1" indent="0">
              <a:buNone/>
            </a:pPr>
            <a:endParaRPr lang="en-US" sz="2400" i="1" dirty="0"/>
          </a:p>
          <a:p>
            <a:r>
              <a:rPr lang="en-US" i="1" dirty="0"/>
              <a:t>Owl Moon </a:t>
            </a:r>
            <a:r>
              <a:rPr lang="en-US" dirty="0"/>
              <a:t>by Jane </a:t>
            </a:r>
            <a:r>
              <a:rPr lang="en-US" dirty="0" err="1"/>
              <a:t>Yolen</a:t>
            </a:r>
            <a:endParaRPr lang="en-US" dirty="0"/>
          </a:p>
          <a:p>
            <a:pPr lvl="1"/>
            <a:r>
              <a:rPr lang="en-US" sz="2400" i="1" dirty="0">
                <a:hlinkClick r:id="rId4"/>
              </a:rPr>
              <a:t>http://writingfix.com/Process/Revision/Owl_Moon.htm</a:t>
            </a:r>
            <a:endParaRPr lang="en-US" sz="2400" i="1" dirty="0"/>
          </a:p>
          <a:p>
            <a:pPr marL="0" indent="0">
              <a:buNone/>
            </a:pPr>
            <a:endParaRPr lang="en-US" dirty="0"/>
          </a:p>
        </p:txBody>
      </p:sp>
      <p:sp>
        <p:nvSpPr>
          <p:cNvPr id="3" name="Title 2"/>
          <p:cNvSpPr>
            <a:spLocks noGrp="1"/>
          </p:cNvSpPr>
          <p:nvPr>
            <p:ph type="title"/>
          </p:nvPr>
        </p:nvSpPr>
        <p:spPr/>
        <p:txBody>
          <a:bodyPr/>
          <a:lstStyle/>
          <a:p>
            <a:r>
              <a:rPr lang="en-US" sz="4400" dirty="0" smtClean="0"/>
              <a:t>Sample Word Choice  Lessons</a:t>
            </a:r>
            <a:endParaRPr lang="en-US" sz="4400" dirty="0"/>
          </a:p>
        </p:txBody>
      </p:sp>
      <p:pic>
        <p:nvPicPr>
          <p:cNvPr id="4" name="Picture 3"/>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741027" y="3843131"/>
            <a:ext cx="2173543" cy="2808218"/>
          </a:xfrm>
          <a:prstGeom prst="rect">
            <a:avLst/>
          </a:prstGeom>
        </p:spPr>
      </p:pic>
    </p:spTree>
    <p:extLst>
      <p:ext uri="{BB962C8B-B14F-4D97-AF65-F5344CB8AC3E}">
        <p14:creationId xmlns:p14="http://schemas.microsoft.com/office/powerpoint/2010/main" val="181019577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5474" y="2049276"/>
            <a:ext cx="5282401" cy="4079034"/>
          </a:xfrm>
        </p:spPr>
        <p:txBody>
          <a:bodyPr>
            <a:normAutofit fontScale="92500" lnSpcReduction="20000"/>
          </a:bodyPr>
          <a:lstStyle/>
          <a:p>
            <a:r>
              <a:rPr lang="en-US" sz="2800" dirty="0" smtClean="0"/>
              <a:t>The paper looks clean, edited and proofread.</a:t>
            </a:r>
          </a:p>
          <a:p>
            <a:r>
              <a:rPr lang="en-US" sz="2800" dirty="0" smtClean="0"/>
              <a:t>Capital letters are used correctly.</a:t>
            </a:r>
          </a:p>
          <a:p>
            <a:r>
              <a:rPr lang="en-US" sz="2800" dirty="0" smtClean="0"/>
              <a:t>Punctuation was used correctly.</a:t>
            </a:r>
          </a:p>
          <a:p>
            <a:r>
              <a:rPr lang="en-US" sz="2800" dirty="0" smtClean="0"/>
              <a:t>Spelling is </a:t>
            </a:r>
            <a:r>
              <a:rPr lang="en-US" sz="2800" dirty="0" smtClean="0"/>
              <a:t>accurate.</a:t>
            </a:r>
            <a:endParaRPr lang="en-US" sz="2800" dirty="0" smtClean="0"/>
          </a:p>
          <a:p>
            <a:r>
              <a:rPr lang="en-US" sz="2800" dirty="0" smtClean="0"/>
              <a:t>Paragraphs are indented.</a:t>
            </a:r>
          </a:p>
          <a:p>
            <a:r>
              <a:rPr lang="en-US" sz="2800" dirty="0" smtClean="0"/>
              <a:t>The writer used good grammar.</a:t>
            </a:r>
          </a:p>
          <a:p>
            <a:r>
              <a:rPr lang="en-US" sz="2800" dirty="0" smtClean="0"/>
              <a:t>The reader does not need to do any mental editing.</a:t>
            </a:r>
            <a:endParaRPr lang="en-US" sz="2800" dirty="0"/>
          </a:p>
        </p:txBody>
      </p:sp>
      <p:sp>
        <p:nvSpPr>
          <p:cNvPr id="2" name="Title 1"/>
          <p:cNvSpPr>
            <a:spLocks noGrp="1"/>
          </p:cNvSpPr>
          <p:nvPr>
            <p:ph type="title"/>
          </p:nvPr>
        </p:nvSpPr>
        <p:spPr>
          <a:xfrm>
            <a:off x="955474" y="398879"/>
            <a:ext cx="6965245" cy="1202485"/>
          </a:xfrm>
        </p:spPr>
        <p:txBody>
          <a:bodyPr/>
          <a:lstStyle/>
          <a:p>
            <a:r>
              <a:rPr lang="en-US" dirty="0" smtClean="0"/>
              <a:t>Conventions</a:t>
            </a:r>
            <a:endParaRPr lang="en-US" dirty="0"/>
          </a:p>
        </p:txBody>
      </p:sp>
      <p:pic>
        <p:nvPicPr>
          <p:cNvPr id="4" name="Picture 3" descr="mp900439553.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461159" y="2650520"/>
            <a:ext cx="1887411" cy="2827079"/>
          </a:xfrm>
          <a:prstGeom prst="rect">
            <a:avLst/>
          </a:prstGeom>
          <a:ln>
            <a:noFill/>
          </a:ln>
          <a:effectLst>
            <a:softEdge rad="112500"/>
          </a:effectLst>
        </p:spPr>
      </p:pic>
    </p:spTree>
    <p:extLst>
      <p:ext uri="{BB962C8B-B14F-4D97-AF65-F5344CB8AC3E}">
        <p14:creationId xmlns:p14="http://schemas.microsoft.com/office/powerpoint/2010/main" val="264874626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06663" y="2264937"/>
            <a:ext cx="6728533" cy="3603812"/>
          </a:xfrm>
        </p:spPr>
        <p:txBody>
          <a:bodyPr>
            <a:normAutofit fontScale="92500"/>
          </a:bodyPr>
          <a:lstStyle/>
          <a:p>
            <a:r>
              <a:rPr lang="en-US" sz="2800" dirty="0" smtClean="0"/>
              <a:t>Model, model, model </a:t>
            </a:r>
          </a:p>
          <a:p>
            <a:r>
              <a:rPr lang="en-US" sz="2800" dirty="0" smtClean="0"/>
              <a:t>Keep expectations realistic</a:t>
            </a:r>
          </a:p>
          <a:p>
            <a:r>
              <a:rPr lang="en-US" sz="2800" dirty="0" smtClean="0"/>
              <a:t>Use word banks or personal dictionaries</a:t>
            </a:r>
          </a:p>
          <a:p>
            <a:r>
              <a:rPr lang="en-US" sz="2800" dirty="0" smtClean="0"/>
              <a:t>Ask students to double-space</a:t>
            </a:r>
          </a:p>
          <a:p>
            <a:r>
              <a:rPr lang="en-US" sz="2800" dirty="0" smtClean="0"/>
              <a:t>Give students editing practice often</a:t>
            </a:r>
          </a:p>
          <a:p>
            <a:r>
              <a:rPr lang="en-US" sz="2800" dirty="0" smtClean="0"/>
              <a:t>Teach editor’s symbols</a:t>
            </a:r>
          </a:p>
          <a:p>
            <a:r>
              <a:rPr lang="en-US" sz="2800" dirty="0" smtClean="0"/>
              <a:t>Have students read their writing aloud</a:t>
            </a:r>
          </a:p>
          <a:p>
            <a:endParaRPr lang="en-US" sz="2800" dirty="0"/>
          </a:p>
        </p:txBody>
      </p:sp>
      <p:sp>
        <p:nvSpPr>
          <p:cNvPr id="2" name="Title 1"/>
          <p:cNvSpPr>
            <a:spLocks noGrp="1"/>
          </p:cNvSpPr>
          <p:nvPr>
            <p:ph type="title"/>
          </p:nvPr>
        </p:nvSpPr>
        <p:spPr/>
        <p:txBody>
          <a:bodyPr>
            <a:normAutofit fontScale="90000"/>
          </a:bodyPr>
          <a:lstStyle/>
          <a:p>
            <a:r>
              <a:rPr lang="en-US" dirty="0" smtClean="0"/>
              <a:t>Lesson Ideas for Conventions</a:t>
            </a:r>
            <a:endParaRPr lang="en-US" dirty="0"/>
          </a:p>
        </p:txBody>
      </p:sp>
    </p:spTree>
    <p:extLst>
      <p:ext uri="{BB962C8B-B14F-4D97-AF65-F5344CB8AC3E}">
        <p14:creationId xmlns:p14="http://schemas.microsoft.com/office/powerpoint/2010/main" val="111620623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4246" y="5225891"/>
            <a:ext cx="7196802" cy="1231106"/>
          </a:xfrm>
          <a:prstGeom prst="rect">
            <a:avLst/>
          </a:prstGeom>
          <a:noFill/>
        </p:spPr>
        <p:txBody>
          <a:bodyPr wrap="square" rtlCol="0">
            <a:spAutoFit/>
          </a:bodyPr>
          <a:lstStyle/>
          <a:p>
            <a:pPr algn="ctr"/>
            <a:r>
              <a:rPr lang="en-US" sz="2800" i="1" dirty="0" smtClean="0"/>
              <a:t>By reading literature often and widely students more readily learn to write. </a:t>
            </a:r>
          </a:p>
          <a:p>
            <a:pPr algn="ctr"/>
            <a:r>
              <a:rPr lang="en-US" i="1" dirty="0"/>
              <a:t>	</a:t>
            </a:r>
            <a:r>
              <a:rPr lang="en-US" i="1" dirty="0" smtClean="0"/>
              <a:t>				</a:t>
            </a:r>
            <a:r>
              <a:rPr lang="en-US" dirty="0" smtClean="0"/>
              <a:t>~Rebecca </a:t>
            </a:r>
            <a:r>
              <a:rPr lang="en-US" dirty="0" err="1" smtClean="0"/>
              <a:t>Olness</a:t>
            </a:r>
            <a:endParaRPr lang="en-US" i="1" dirty="0"/>
          </a:p>
        </p:txBody>
      </p:sp>
      <p:sp>
        <p:nvSpPr>
          <p:cNvPr id="4" name="Content Placeholder 3"/>
          <p:cNvSpPr>
            <a:spLocks noGrp="1"/>
          </p:cNvSpPr>
          <p:nvPr>
            <p:ph idx="1"/>
          </p:nvPr>
        </p:nvSpPr>
        <p:spPr>
          <a:xfrm>
            <a:off x="1323980" y="2318064"/>
            <a:ext cx="6833973" cy="2611745"/>
          </a:xfrm>
        </p:spPr>
        <p:txBody>
          <a:bodyPr>
            <a:normAutofit/>
          </a:bodyPr>
          <a:lstStyle/>
          <a:p>
            <a:r>
              <a:rPr lang="en-US" sz="2800" b="1" dirty="0" smtClean="0"/>
              <a:t>Picture Books for Teaching Six Trait Writing</a:t>
            </a:r>
          </a:p>
          <a:p>
            <a:pPr lvl="1"/>
            <a:r>
              <a:rPr lang="en-US" sz="2800" b="1" dirty="0">
                <a:hlinkClick r:id="rId2"/>
              </a:rPr>
              <a:t>http://bit.ly/</a:t>
            </a:r>
            <a:r>
              <a:rPr lang="en-US" sz="2800" b="1" dirty="0" smtClean="0">
                <a:hlinkClick r:id="rId2"/>
              </a:rPr>
              <a:t>cOtrcH</a:t>
            </a:r>
            <a:endParaRPr lang="en-US" sz="2800" b="1" dirty="0" smtClean="0"/>
          </a:p>
          <a:p>
            <a:r>
              <a:rPr lang="en-US" sz="2800" b="1" dirty="0" smtClean="0"/>
              <a:t>Writing Fix Teacher Lessons</a:t>
            </a:r>
          </a:p>
          <a:p>
            <a:pPr lvl="1"/>
            <a:r>
              <a:rPr lang="en-US" sz="2600" b="1" dirty="0">
                <a:hlinkClick r:id="rId3"/>
              </a:rPr>
              <a:t>http://writingfix.com</a:t>
            </a:r>
            <a:r>
              <a:rPr lang="en-US" sz="2600" b="1" dirty="0" smtClean="0">
                <a:hlinkClick r:id="rId3"/>
              </a:rPr>
              <a:t>/</a:t>
            </a:r>
            <a:endParaRPr lang="en-US" sz="2600" b="1" dirty="0" smtClean="0"/>
          </a:p>
          <a:p>
            <a:pPr marL="411480" lvl="1" indent="0">
              <a:buNone/>
            </a:pPr>
            <a:endParaRPr lang="en-US" sz="2600" b="1" dirty="0"/>
          </a:p>
        </p:txBody>
      </p:sp>
      <p:sp>
        <p:nvSpPr>
          <p:cNvPr id="3" name="Title 2"/>
          <p:cNvSpPr>
            <a:spLocks noGrp="1"/>
          </p:cNvSpPr>
          <p:nvPr>
            <p:ph type="title"/>
          </p:nvPr>
        </p:nvSpPr>
        <p:spPr>
          <a:xfrm>
            <a:off x="1201040" y="496333"/>
            <a:ext cx="6061151" cy="1202485"/>
          </a:xfrm>
        </p:spPr>
        <p:txBody>
          <a:bodyPr/>
          <a:lstStyle/>
          <a:p>
            <a:r>
              <a:rPr lang="en-US" sz="4400" dirty="0" smtClean="0"/>
              <a:t>Literature Resources</a:t>
            </a:r>
            <a:endParaRPr lang="en-US" sz="4400" dirty="0"/>
          </a:p>
        </p:txBody>
      </p:sp>
      <p:pic>
        <p:nvPicPr>
          <p:cNvPr id="6" name="Picture 5" descr="00439370.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888817" y="378445"/>
            <a:ext cx="1977734" cy="1320373"/>
          </a:xfrm>
          <a:prstGeom prst="rect">
            <a:avLst/>
          </a:prstGeom>
          <a:ln>
            <a:noFill/>
          </a:ln>
          <a:effectLst>
            <a:softEdge rad="112500"/>
          </a:effectLst>
        </p:spPr>
      </p:pic>
    </p:spTree>
    <p:extLst>
      <p:ext uri="{BB962C8B-B14F-4D97-AF65-F5344CB8AC3E}">
        <p14:creationId xmlns:p14="http://schemas.microsoft.com/office/powerpoint/2010/main" val="347507296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a:t>Holdrege Elementary Writing Wiki</a:t>
            </a:r>
          </a:p>
          <a:p>
            <a:pPr lvl="1"/>
            <a:r>
              <a:rPr lang="en-US" dirty="0">
                <a:hlinkClick r:id="rId2"/>
              </a:rPr>
              <a:t>http://holdregeelementarywriting.wikispaces.com/</a:t>
            </a:r>
            <a:endParaRPr lang="en-US" dirty="0"/>
          </a:p>
          <a:p>
            <a:r>
              <a:rPr lang="en-US" dirty="0" smtClean="0"/>
              <a:t>ESU 4 Six Trait Writing Wiki</a:t>
            </a:r>
          </a:p>
          <a:p>
            <a:pPr lvl="1"/>
            <a:r>
              <a:rPr lang="en-US" dirty="0" smtClean="0">
                <a:hlinkClick r:id="rId3"/>
              </a:rPr>
              <a:t>http://esu4sixtraitwriting.wikispaces.com/</a:t>
            </a:r>
            <a:endParaRPr lang="en-US" dirty="0"/>
          </a:p>
          <a:p>
            <a:r>
              <a:rPr lang="en-US" dirty="0" smtClean="0"/>
              <a:t>ESU 3 K-2 Six Trait Writing Wiki</a:t>
            </a:r>
          </a:p>
          <a:p>
            <a:pPr lvl="1"/>
            <a:r>
              <a:rPr lang="en-US" dirty="0">
                <a:hlinkClick r:id="rId4"/>
              </a:rPr>
              <a:t>http://</a:t>
            </a:r>
            <a:r>
              <a:rPr lang="en-US" dirty="0" smtClean="0">
                <a:hlinkClick r:id="rId4"/>
              </a:rPr>
              <a:t>writingextravaganza3.wikispaces.com/Six+Traits+K-2</a:t>
            </a:r>
            <a:endParaRPr lang="en-US" dirty="0"/>
          </a:p>
          <a:p>
            <a:r>
              <a:rPr lang="en-US" dirty="0" smtClean="0"/>
              <a:t>ESU 3 3-6 Six Trait Writing Wiki</a:t>
            </a:r>
          </a:p>
          <a:p>
            <a:pPr lvl="1"/>
            <a:r>
              <a:rPr lang="en-US" dirty="0" smtClean="0">
                <a:hlinkClick r:id="rId5"/>
              </a:rPr>
              <a:t>http</a:t>
            </a:r>
            <a:r>
              <a:rPr lang="en-US" dirty="0">
                <a:hlinkClick r:id="rId5"/>
              </a:rPr>
              <a:t>://</a:t>
            </a:r>
            <a:r>
              <a:rPr lang="en-US" dirty="0" smtClean="0">
                <a:hlinkClick r:id="rId5"/>
              </a:rPr>
              <a:t>writingextravaganza3.wikispaces.com/Six+Traits+3-6</a:t>
            </a:r>
            <a:endParaRPr lang="en-US" dirty="0" smtClean="0"/>
          </a:p>
          <a:p>
            <a:endParaRPr lang="en-US" dirty="0" smtClean="0"/>
          </a:p>
          <a:p>
            <a:endParaRPr lang="en-US" dirty="0"/>
          </a:p>
        </p:txBody>
      </p:sp>
      <p:sp>
        <p:nvSpPr>
          <p:cNvPr id="3" name="Title 2"/>
          <p:cNvSpPr>
            <a:spLocks noGrp="1"/>
          </p:cNvSpPr>
          <p:nvPr>
            <p:ph type="title"/>
          </p:nvPr>
        </p:nvSpPr>
        <p:spPr/>
        <p:txBody>
          <a:bodyPr/>
          <a:lstStyle/>
          <a:p>
            <a:r>
              <a:rPr lang="en-US" dirty="0" smtClean="0"/>
              <a:t>Sites to Check Out</a:t>
            </a:r>
            <a:endParaRPr lang="en-US" dirty="0"/>
          </a:p>
        </p:txBody>
      </p:sp>
    </p:spTree>
    <p:extLst>
      <p:ext uri="{BB962C8B-B14F-4D97-AF65-F5344CB8AC3E}">
        <p14:creationId xmlns:p14="http://schemas.microsoft.com/office/powerpoint/2010/main" val="323612759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p:cNvSpPr>
            <a:spLocks noGrp="1" noChangeArrowheads="1"/>
          </p:cNvSpPr>
          <p:nvPr>
            <p:ph idx="1"/>
          </p:nvPr>
        </p:nvSpPr>
        <p:spPr>
          <a:xfrm>
            <a:off x="1295400" y="2059836"/>
            <a:ext cx="7391400" cy="4248199"/>
          </a:xfrm>
        </p:spPr>
        <p:txBody>
          <a:bodyPr/>
          <a:lstStyle/>
          <a:p>
            <a:pPr marL="571500" indent="-571500" eaLnBrk="1" hangingPunct="1">
              <a:lnSpc>
                <a:spcPct val="120000"/>
              </a:lnSpc>
              <a:buSzTx/>
              <a:buFont typeface="Wingdings" charset="0"/>
              <a:buAutoNum type="arabicPeriod"/>
            </a:pPr>
            <a:r>
              <a:rPr kumimoji="1" lang="en-US" dirty="0">
                <a:latin typeface="Tahoma" charset="0"/>
              </a:rPr>
              <a:t>Be a collector.</a:t>
            </a:r>
          </a:p>
          <a:p>
            <a:pPr marL="571500" indent="-571500" eaLnBrk="1" hangingPunct="1">
              <a:lnSpc>
                <a:spcPct val="120000"/>
              </a:lnSpc>
              <a:buSzTx/>
              <a:buFont typeface="Wingdings" charset="0"/>
              <a:buAutoNum type="arabicPeriod"/>
            </a:pPr>
            <a:r>
              <a:rPr kumimoji="1" lang="en-US" dirty="0">
                <a:latin typeface="Tahoma" charset="0"/>
              </a:rPr>
              <a:t>Be a reader.</a:t>
            </a:r>
          </a:p>
          <a:p>
            <a:pPr marL="571500" indent="-571500" eaLnBrk="1" hangingPunct="1">
              <a:lnSpc>
                <a:spcPct val="120000"/>
              </a:lnSpc>
              <a:buSzTx/>
              <a:buFont typeface="Wingdings" charset="0"/>
              <a:buAutoNum type="arabicPeriod"/>
            </a:pPr>
            <a:r>
              <a:rPr kumimoji="1" lang="en-US" dirty="0">
                <a:latin typeface="Tahoma" charset="0"/>
              </a:rPr>
              <a:t>Form a network.</a:t>
            </a:r>
          </a:p>
          <a:p>
            <a:pPr marL="571500" indent="-571500" eaLnBrk="1" hangingPunct="1">
              <a:lnSpc>
                <a:spcPct val="120000"/>
              </a:lnSpc>
              <a:buSzTx/>
              <a:buFont typeface="Wingdings" charset="0"/>
              <a:buAutoNum type="arabicPeriod"/>
            </a:pPr>
            <a:r>
              <a:rPr kumimoji="1" lang="en-US" dirty="0">
                <a:latin typeface="Tahoma" charset="0"/>
              </a:rPr>
              <a:t>Post the traits in your room.</a:t>
            </a:r>
          </a:p>
          <a:p>
            <a:pPr marL="571500" indent="-571500" eaLnBrk="1" hangingPunct="1">
              <a:lnSpc>
                <a:spcPct val="120000"/>
              </a:lnSpc>
              <a:buSzTx/>
              <a:buFont typeface="Wingdings" charset="0"/>
              <a:buAutoNum type="arabicPeriod"/>
            </a:pPr>
            <a:r>
              <a:rPr kumimoji="1" lang="en-US" dirty="0" smtClean="0">
                <a:latin typeface="Tahoma" charset="0"/>
              </a:rPr>
              <a:t>Model </a:t>
            </a:r>
            <a:r>
              <a:rPr kumimoji="1" lang="en-US" dirty="0">
                <a:latin typeface="Tahoma" charset="0"/>
              </a:rPr>
              <a:t>(be a writer yourself).</a:t>
            </a:r>
          </a:p>
          <a:p>
            <a:pPr marL="571500" indent="-571500" eaLnBrk="1" hangingPunct="1">
              <a:lnSpc>
                <a:spcPct val="120000"/>
              </a:lnSpc>
              <a:buSzTx/>
              <a:buFont typeface="Wingdings" charset="0"/>
              <a:buAutoNum type="arabicPeriod"/>
            </a:pPr>
            <a:r>
              <a:rPr kumimoji="1" lang="en-US" dirty="0">
                <a:latin typeface="Tahoma" charset="0"/>
              </a:rPr>
              <a:t>Have your students write, write, and write more.</a:t>
            </a:r>
          </a:p>
          <a:p>
            <a:pPr marL="571500" indent="-571500" eaLnBrk="1" hangingPunct="1">
              <a:lnSpc>
                <a:spcPct val="120000"/>
              </a:lnSpc>
              <a:buSzTx/>
              <a:buFont typeface="Wingdings" charset="0"/>
              <a:buAutoNum type="arabicPeriod"/>
            </a:pPr>
            <a:r>
              <a:rPr kumimoji="1" lang="en-US" dirty="0">
                <a:latin typeface="Tahoma" charset="0"/>
              </a:rPr>
              <a:t>Include parents.</a:t>
            </a:r>
          </a:p>
        </p:txBody>
      </p:sp>
      <p:sp>
        <p:nvSpPr>
          <p:cNvPr id="53250" name="Rectangle 2"/>
          <p:cNvSpPr>
            <a:spLocks noGrp="1" noChangeArrowheads="1"/>
          </p:cNvSpPr>
          <p:nvPr>
            <p:ph type="title"/>
          </p:nvPr>
        </p:nvSpPr>
        <p:spPr>
          <a:xfrm>
            <a:off x="457200" y="697971"/>
            <a:ext cx="8229600" cy="685800"/>
          </a:xfrm>
        </p:spPr>
        <p:txBody>
          <a:bodyPr/>
          <a:lstStyle/>
          <a:p>
            <a:pPr eaLnBrk="1" hangingPunct="1"/>
            <a:r>
              <a:rPr kumimoji="1" lang="en-US" sz="3600" dirty="0">
                <a:latin typeface="Tempus Sans ITC" charset="0"/>
              </a:rPr>
              <a:t>8 Things You Can Do Right Now</a:t>
            </a:r>
            <a:endParaRPr kumimoji="1" lang="en-US" sz="4000" dirty="0">
              <a:latin typeface="Tempus Sans ITC" charset="0"/>
            </a:endParaRPr>
          </a:p>
        </p:txBody>
      </p:sp>
    </p:spTree>
    <p:extLst>
      <p:ext uri="{BB962C8B-B14F-4D97-AF65-F5344CB8AC3E}">
        <p14:creationId xmlns:p14="http://schemas.microsoft.com/office/powerpoint/2010/main" val="4090285892"/>
      </p:ext>
    </p:extLst>
  </p:cSld>
  <p:clrMapOvr>
    <a:masterClrMapping/>
  </p:clrMapOvr>
  <p:transition>
    <p:pull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lgn="ctr">
              <a:buNone/>
            </a:pPr>
            <a:r>
              <a:rPr lang="en-US" sz="4000" dirty="0" smtClean="0"/>
              <a:t>Denise O’Brien</a:t>
            </a:r>
          </a:p>
          <a:p>
            <a:pPr marL="0" indent="0" algn="ctr">
              <a:buNone/>
            </a:pPr>
            <a:r>
              <a:rPr lang="en-US" sz="4000" dirty="0" smtClean="0"/>
              <a:t>ESU 10</a:t>
            </a:r>
          </a:p>
          <a:p>
            <a:pPr marL="0" indent="0" algn="ctr">
              <a:buNone/>
            </a:pPr>
            <a:r>
              <a:rPr lang="en-US" sz="4000" dirty="0" smtClean="0">
                <a:hlinkClick r:id="rId2"/>
              </a:rPr>
              <a:t>dobrien@esu10.org</a:t>
            </a:r>
            <a:endParaRPr lang="en-US" sz="4000" dirty="0" smtClean="0"/>
          </a:p>
          <a:p>
            <a:pPr marL="0" indent="0" algn="ctr">
              <a:buNone/>
            </a:pPr>
            <a:r>
              <a:rPr lang="en-US" sz="4000" dirty="0" smtClean="0"/>
              <a:t>308-237-5927</a:t>
            </a:r>
            <a:endParaRPr lang="en-US" sz="4000" dirty="0"/>
          </a:p>
        </p:txBody>
      </p:sp>
      <p:sp>
        <p:nvSpPr>
          <p:cNvPr id="3" name="Title 2"/>
          <p:cNvSpPr>
            <a:spLocks noGrp="1"/>
          </p:cNvSpPr>
          <p:nvPr>
            <p:ph type="title"/>
          </p:nvPr>
        </p:nvSpPr>
        <p:spPr/>
        <p:txBody>
          <a:bodyPr/>
          <a:lstStyle/>
          <a:p>
            <a:r>
              <a:rPr lang="en-US" dirty="0" smtClean="0"/>
              <a:t>Contact Information</a:t>
            </a:r>
            <a:endParaRPr lang="en-US" dirty="0"/>
          </a:p>
        </p:txBody>
      </p:sp>
    </p:spTree>
    <p:extLst>
      <p:ext uri="{BB962C8B-B14F-4D97-AF65-F5344CB8AC3E}">
        <p14:creationId xmlns:p14="http://schemas.microsoft.com/office/powerpoint/2010/main" val="19761045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NeSA</a:t>
            </a:r>
            <a:r>
              <a:rPr lang="en-US" dirty="0" smtClean="0"/>
              <a:t>-W</a:t>
            </a:r>
            <a:endParaRPr lang="en-US" dirty="0"/>
          </a:p>
        </p:txBody>
      </p:sp>
      <p:sp>
        <p:nvSpPr>
          <p:cNvPr id="3" name="Content Placeholder 2"/>
          <p:cNvSpPr>
            <a:spLocks noGrp="1"/>
          </p:cNvSpPr>
          <p:nvPr>
            <p:ph idx="1"/>
          </p:nvPr>
        </p:nvSpPr>
        <p:spPr/>
        <p:txBody>
          <a:bodyPr>
            <a:normAutofit/>
          </a:bodyPr>
          <a:lstStyle/>
          <a:p>
            <a:pPr lvl="1"/>
            <a:r>
              <a:rPr lang="en-US" dirty="0" smtClean="0">
                <a:solidFill>
                  <a:schemeClr val="accent1"/>
                </a:solidFill>
              </a:rPr>
              <a:t>2011 Testing Window: January 23- February 10</a:t>
            </a:r>
          </a:p>
          <a:p>
            <a:pPr lvl="1"/>
            <a:r>
              <a:rPr lang="en-US" dirty="0" smtClean="0">
                <a:solidFill>
                  <a:schemeClr val="accent1"/>
                </a:solidFill>
              </a:rPr>
              <a:t>May 2012- </a:t>
            </a:r>
            <a:r>
              <a:rPr lang="en-US" dirty="0" err="1" smtClean="0">
                <a:solidFill>
                  <a:schemeClr val="accent1"/>
                </a:solidFill>
              </a:rPr>
              <a:t>NeSA</a:t>
            </a:r>
            <a:r>
              <a:rPr lang="en-US" dirty="0" smtClean="0">
                <a:solidFill>
                  <a:schemeClr val="accent1"/>
                </a:solidFill>
              </a:rPr>
              <a:t>-W scores released</a:t>
            </a:r>
          </a:p>
          <a:p>
            <a:pPr lvl="1"/>
            <a:r>
              <a:rPr lang="en-US" dirty="0" smtClean="0">
                <a:solidFill>
                  <a:schemeClr val="accent1"/>
                </a:solidFill>
              </a:rPr>
              <a:t>Analytic rubric available </a:t>
            </a:r>
          </a:p>
          <a:p>
            <a:pPr lvl="1"/>
            <a:r>
              <a:rPr lang="en-US" dirty="0" smtClean="0">
                <a:solidFill>
                  <a:schemeClr val="accent1"/>
                </a:solidFill>
              </a:rPr>
              <a:t>Domains weighted (2013)</a:t>
            </a:r>
          </a:p>
          <a:p>
            <a:pPr lvl="2"/>
            <a:r>
              <a:rPr lang="en-US" dirty="0" smtClean="0">
                <a:solidFill>
                  <a:schemeClr val="accent1"/>
                </a:solidFill>
              </a:rPr>
              <a:t>Content /ideas- 35%</a:t>
            </a:r>
          </a:p>
          <a:p>
            <a:pPr lvl="2"/>
            <a:r>
              <a:rPr lang="en-US" dirty="0" smtClean="0">
                <a:solidFill>
                  <a:schemeClr val="accent1"/>
                </a:solidFill>
              </a:rPr>
              <a:t>Organization- 25%</a:t>
            </a:r>
          </a:p>
          <a:p>
            <a:pPr lvl="2"/>
            <a:r>
              <a:rPr lang="en-US" dirty="0" smtClean="0">
                <a:solidFill>
                  <a:schemeClr val="accent1"/>
                </a:solidFill>
              </a:rPr>
              <a:t>Word choice/Voice- 20%</a:t>
            </a:r>
          </a:p>
          <a:p>
            <a:pPr lvl="2"/>
            <a:r>
              <a:rPr lang="en-US" dirty="0" smtClean="0">
                <a:solidFill>
                  <a:schemeClr val="accent1"/>
                </a:solidFill>
              </a:rPr>
              <a:t>Conventions – 20%</a:t>
            </a:r>
          </a:p>
          <a:p>
            <a:pPr lvl="1"/>
            <a:r>
              <a:rPr lang="en-US" dirty="0" smtClean="0">
                <a:solidFill>
                  <a:schemeClr val="accent1"/>
                </a:solidFill>
              </a:rPr>
              <a:t>4</a:t>
            </a:r>
            <a:r>
              <a:rPr lang="en-US" baseline="30000" dirty="0" smtClean="0">
                <a:solidFill>
                  <a:schemeClr val="accent1"/>
                </a:solidFill>
              </a:rPr>
              <a:t>th</a:t>
            </a:r>
            <a:r>
              <a:rPr lang="en-US" dirty="0" smtClean="0">
                <a:solidFill>
                  <a:schemeClr val="accent1"/>
                </a:solidFill>
              </a:rPr>
              <a:t> Grade will continue to be paper pencil</a:t>
            </a:r>
          </a:p>
          <a:p>
            <a:pPr lvl="2">
              <a:buNone/>
            </a:pPr>
            <a:endParaRPr lang="en-US" dirty="0"/>
          </a:p>
        </p:txBody>
      </p:sp>
    </p:spTree>
    <p:extLst>
      <p:ext uri="{BB962C8B-B14F-4D97-AF65-F5344CB8AC3E}">
        <p14:creationId xmlns:p14="http://schemas.microsoft.com/office/powerpoint/2010/main" val="11911411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Fabulous 4</a:t>
            </a:r>
          </a:p>
          <a:p>
            <a:pPr marL="868680" lvl="1" indent="-457200">
              <a:buFont typeface="+mj-lt"/>
              <a:buAutoNum type="arabicPeriod"/>
            </a:pPr>
            <a:r>
              <a:rPr lang="en-US" sz="2800" dirty="0" smtClean="0"/>
              <a:t>Use I or We</a:t>
            </a:r>
          </a:p>
          <a:p>
            <a:pPr marL="868680" lvl="1" indent="-457200">
              <a:buFont typeface="+mj-lt"/>
              <a:buAutoNum type="arabicPeriod"/>
            </a:pPr>
            <a:r>
              <a:rPr lang="en-US" sz="2800" dirty="0" smtClean="0"/>
              <a:t>About incident that really happened</a:t>
            </a:r>
          </a:p>
          <a:p>
            <a:pPr marL="868680" lvl="1" indent="-457200">
              <a:buFont typeface="+mj-lt"/>
              <a:buAutoNum type="arabicPeriod"/>
            </a:pPr>
            <a:r>
              <a:rPr lang="en-US" sz="2800" dirty="0" smtClean="0"/>
              <a:t>Beginning, Middle and End</a:t>
            </a:r>
          </a:p>
          <a:p>
            <a:pPr marL="868680" lvl="1" indent="-457200">
              <a:buFont typeface="+mj-lt"/>
              <a:buAutoNum type="arabicPeriod"/>
            </a:pPr>
            <a:r>
              <a:rPr lang="en-US" sz="2800" dirty="0" smtClean="0"/>
              <a:t>Reflection</a:t>
            </a:r>
            <a:endParaRPr lang="en-US" sz="2800" dirty="0"/>
          </a:p>
        </p:txBody>
      </p:sp>
      <p:sp>
        <p:nvSpPr>
          <p:cNvPr id="3" name="Title 2"/>
          <p:cNvSpPr>
            <a:spLocks noGrp="1"/>
          </p:cNvSpPr>
          <p:nvPr>
            <p:ph type="title"/>
          </p:nvPr>
        </p:nvSpPr>
        <p:spPr/>
        <p:txBody>
          <a:bodyPr/>
          <a:lstStyle/>
          <a:p>
            <a:r>
              <a:rPr lang="en-US" sz="3600" dirty="0" smtClean="0"/>
              <a:t>Characteristics of Personal Narrative</a:t>
            </a:r>
            <a:endParaRPr lang="en-US" sz="36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6500" y="4064000"/>
            <a:ext cx="2857500" cy="2794000"/>
          </a:xfrm>
          <a:prstGeom prst="rect">
            <a:avLst/>
          </a:prstGeom>
        </p:spPr>
      </p:pic>
    </p:spTree>
    <p:extLst>
      <p:ext uri="{BB962C8B-B14F-4D97-AF65-F5344CB8AC3E}">
        <p14:creationId xmlns:p14="http://schemas.microsoft.com/office/powerpoint/2010/main" val="32091004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858000"/>
          </a:xfrm>
        </p:spPr>
      </p:pic>
      <p:sp>
        <p:nvSpPr>
          <p:cNvPr id="5" name="TextBox 4"/>
          <p:cNvSpPr txBox="1"/>
          <p:nvPr/>
        </p:nvSpPr>
        <p:spPr>
          <a:xfrm>
            <a:off x="1603513" y="768625"/>
            <a:ext cx="5857461" cy="4850483"/>
          </a:xfrm>
          <a:prstGeom prst="rect">
            <a:avLst/>
          </a:prstGeom>
          <a:noFill/>
        </p:spPr>
        <p:txBody>
          <a:bodyPr wrap="square" rtlCol="0">
            <a:spAutoFit/>
          </a:bodyPr>
          <a:lstStyle/>
          <a:p>
            <a:pPr marL="342900" indent="-342900">
              <a:buFont typeface="Arial" pitchFamily="34" charset="0"/>
              <a:buChar char="•"/>
            </a:pPr>
            <a:r>
              <a:rPr lang="en-US" sz="2000" dirty="0" smtClean="0"/>
              <a:t>Use I or we</a:t>
            </a:r>
          </a:p>
          <a:p>
            <a:pPr marL="342900" indent="-342900">
              <a:buFont typeface="Arial" pitchFamily="34" charset="0"/>
              <a:buChar char="•"/>
            </a:pPr>
            <a:r>
              <a:rPr lang="en-US" sz="2000" dirty="0" smtClean="0"/>
              <a:t>Has voice</a:t>
            </a:r>
          </a:p>
          <a:p>
            <a:pPr marL="342900" indent="-342900">
              <a:buFont typeface="Arial" pitchFamily="34" charset="0"/>
              <a:buChar char="•"/>
            </a:pPr>
            <a:r>
              <a:rPr lang="en-US" sz="2000" dirty="0" smtClean="0"/>
              <a:t>Has a reflection</a:t>
            </a:r>
          </a:p>
          <a:p>
            <a:pPr marL="342900" indent="-342900">
              <a:buFont typeface="Arial" pitchFamily="34" charset="0"/>
              <a:buChar char="•"/>
            </a:pPr>
            <a:r>
              <a:rPr lang="en-US" sz="2000" dirty="0" smtClean="0"/>
              <a:t>About an incident that really happened</a:t>
            </a:r>
          </a:p>
          <a:p>
            <a:pPr marL="342900" indent="-342900">
              <a:buFont typeface="Arial" pitchFamily="34" charset="0"/>
              <a:buChar char="•"/>
            </a:pPr>
            <a:r>
              <a:rPr lang="en-US" sz="2000" dirty="0" smtClean="0"/>
              <a:t>Appeals to senses</a:t>
            </a:r>
          </a:p>
          <a:p>
            <a:pPr marL="342900" indent="-342900">
              <a:buFont typeface="Arial" pitchFamily="34" charset="0"/>
              <a:buChar char="•"/>
            </a:pPr>
            <a:r>
              <a:rPr lang="en-US" sz="2000" dirty="0" smtClean="0"/>
              <a:t>Logical sequence</a:t>
            </a:r>
          </a:p>
          <a:p>
            <a:pPr marL="342900" indent="-342900">
              <a:buFont typeface="Arial" pitchFamily="34" charset="0"/>
              <a:buChar char="•"/>
            </a:pPr>
            <a:r>
              <a:rPr lang="en-US" sz="2000" dirty="0" smtClean="0"/>
              <a:t>Shows emotion or feelings</a:t>
            </a:r>
          </a:p>
          <a:p>
            <a:pPr marL="342900" indent="-342900">
              <a:buFont typeface="Arial" pitchFamily="34" charset="0"/>
              <a:buChar char="•"/>
            </a:pPr>
            <a:r>
              <a:rPr lang="en-US" sz="2000" dirty="0" smtClean="0"/>
              <a:t>Has beginning, middle, and end</a:t>
            </a:r>
          </a:p>
          <a:p>
            <a:pPr marL="342900" indent="-342900">
              <a:buFont typeface="Arial" pitchFamily="34" charset="0"/>
              <a:buChar char="•"/>
            </a:pPr>
            <a:r>
              <a:rPr lang="en-US" sz="2000" dirty="0" smtClean="0"/>
              <a:t>Strong Verbs</a:t>
            </a:r>
          </a:p>
          <a:p>
            <a:pPr marL="342900" indent="-342900">
              <a:buFont typeface="Arial" pitchFamily="34" charset="0"/>
              <a:buChar char="•"/>
            </a:pPr>
            <a:r>
              <a:rPr lang="en-US" sz="2000" dirty="0" smtClean="0"/>
              <a:t>Usually in the past tense</a:t>
            </a:r>
          </a:p>
          <a:p>
            <a:pPr marL="342900" indent="-342900">
              <a:buFont typeface="Arial" pitchFamily="34" charset="0"/>
              <a:buChar char="•"/>
            </a:pPr>
            <a:r>
              <a:rPr lang="en-US" sz="2000" dirty="0" smtClean="0"/>
              <a:t>Plenty of description</a:t>
            </a:r>
          </a:p>
          <a:p>
            <a:pPr marL="342900" indent="-342900">
              <a:buFont typeface="Arial" pitchFamily="34" charset="0"/>
              <a:buChar char="•"/>
            </a:pPr>
            <a:r>
              <a:rPr lang="en-US" sz="2000" dirty="0" smtClean="0"/>
              <a:t>Often includes conversation</a:t>
            </a:r>
          </a:p>
          <a:p>
            <a:pPr marL="342900" indent="-342900">
              <a:buFont typeface="Arial" pitchFamily="34" charset="0"/>
              <a:buChar char="•"/>
            </a:pPr>
            <a:r>
              <a:rPr lang="en-US" sz="2000" dirty="0" smtClean="0"/>
              <a:t>Shows more than tells</a:t>
            </a:r>
          </a:p>
          <a:p>
            <a:pPr marL="342900" indent="-342900">
              <a:buFont typeface="Arial" pitchFamily="34" charset="0"/>
              <a:buChar char="•"/>
            </a:pPr>
            <a:r>
              <a:rPr lang="en-US" sz="2000" dirty="0" smtClean="0"/>
              <a:t>Might be embellished</a:t>
            </a:r>
          </a:p>
          <a:p>
            <a:pPr marL="342900" indent="-342900">
              <a:buFont typeface="Arial" pitchFamily="34" charset="0"/>
              <a:buChar char="•"/>
            </a:pPr>
            <a:r>
              <a:rPr lang="en-US" sz="2000" dirty="0" smtClean="0"/>
              <a:t>Reflection</a:t>
            </a:r>
          </a:p>
        </p:txBody>
      </p:sp>
      <p:sp>
        <p:nvSpPr>
          <p:cNvPr id="10" name="TextBox 9"/>
          <p:cNvSpPr txBox="1"/>
          <p:nvPr/>
        </p:nvSpPr>
        <p:spPr>
          <a:xfrm>
            <a:off x="1775790" y="208643"/>
            <a:ext cx="6109253" cy="523220"/>
          </a:xfrm>
          <a:prstGeom prst="rect">
            <a:avLst/>
          </a:prstGeom>
          <a:noFill/>
        </p:spPr>
        <p:txBody>
          <a:bodyPr wrap="square" rtlCol="0">
            <a:spAutoFit/>
          </a:bodyPr>
          <a:lstStyle/>
          <a:p>
            <a:pPr algn="ctr"/>
            <a:r>
              <a:rPr lang="en-US" sz="2800" dirty="0" smtClean="0"/>
              <a:t>Characteristics of Personal Narrative</a:t>
            </a:r>
            <a:endParaRPr lang="en-US" sz="2800" dirty="0"/>
          </a:p>
        </p:txBody>
      </p:sp>
    </p:spTree>
    <p:extLst>
      <p:ext uri="{BB962C8B-B14F-4D97-AF65-F5344CB8AC3E}">
        <p14:creationId xmlns:p14="http://schemas.microsoft.com/office/powerpoint/2010/main" val="1759485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60000">
            <a:off x="897154" y="757464"/>
            <a:ext cx="4682034" cy="1099510"/>
          </a:xfrm>
        </p:spPr>
        <p:txBody>
          <a:bodyPr>
            <a:noAutofit/>
          </a:bodyPr>
          <a:lstStyle/>
          <a:p>
            <a:r>
              <a:rPr lang="en-US" sz="4000" dirty="0" smtClean="0"/>
              <a:t>The Reading-Writing Connection</a:t>
            </a:r>
            <a:endParaRPr lang="en-US" sz="4000" dirty="0"/>
          </a:p>
        </p:txBody>
      </p:sp>
      <p:pic>
        <p:nvPicPr>
          <p:cNvPr id="6" name="Picture Placeholder 5"/>
          <p:cNvPicPr>
            <a:picLocks noGrp="1" noChangeAspect="1"/>
          </p:cNvPicPr>
          <p:nvPr>
            <p:ph type="pic" idx="1"/>
          </p:nvPr>
        </p:nvPicPr>
        <p:blipFill>
          <a:blip r:embed="rId3">
            <a:extLst>
              <a:ext uri="{28A0092B-C50C-407E-A947-70E740481C1C}">
                <a14:useLocalDpi xmlns:a14="http://schemas.microsoft.com/office/drawing/2010/main" val="0"/>
              </a:ext>
            </a:extLst>
          </a:blip>
          <a:srcRect l="4593" r="4593"/>
          <a:stretch>
            <a:fillRect/>
          </a:stretch>
        </p:blipFill>
        <p:spPr>
          <a:xfrm rot="60000">
            <a:off x="5295624" y="2675766"/>
            <a:ext cx="3421063" cy="2511425"/>
          </a:xfrm>
        </p:spPr>
      </p:pic>
      <p:sp>
        <p:nvSpPr>
          <p:cNvPr id="3" name="Content Placeholder 2"/>
          <p:cNvSpPr>
            <a:spLocks noGrp="1"/>
          </p:cNvSpPr>
          <p:nvPr>
            <p:ph type="body" sz="half" idx="2"/>
          </p:nvPr>
        </p:nvSpPr>
        <p:spPr>
          <a:xfrm rot="-60000">
            <a:off x="924728" y="2056082"/>
            <a:ext cx="3785187" cy="4251724"/>
          </a:xfrm>
        </p:spPr>
        <p:txBody>
          <a:bodyPr>
            <a:normAutofit fontScale="62500" lnSpcReduction="20000"/>
          </a:bodyPr>
          <a:lstStyle/>
          <a:p>
            <a:pPr marL="0" indent="0" algn="ctr">
              <a:buNone/>
            </a:pPr>
            <a:r>
              <a:rPr lang="en-US" sz="4400" i="1" dirty="0" smtClean="0"/>
              <a:t>“Nobody but a reader ever became a writer”</a:t>
            </a:r>
          </a:p>
          <a:p>
            <a:pPr marL="0" indent="0">
              <a:buNone/>
            </a:pPr>
            <a:r>
              <a:rPr lang="en-US" dirty="0" smtClean="0"/>
              <a:t>		</a:t>
            </a:r>
            <a:r>
              <a:rPr lang="en-US" sz="2200" dirty="0" smtClean="0"/>
              <a:t>~ Richard Peck</a:t>
            </a:r>
          </a:p>
          <a:p>
            <a:pPr marL="0" indent="0" algn="ctr">
              <a:buNone/>
            </a:pPr>
            <a:endParaRPr lang="en-US" sz="2800" dirty="0"/>
          </a:p>
          <a:p>
            <a:pPr marL="0" indent="0" algn="ctr">
              <a:buNone/>
            </a:pPr>
            <a:r>
              <a:rPr lang="en-US" sz="2800" i="1" dirty="0" smtClean="0"/>
              <a:t>“</a:t>
            </a:r>
            <a:r>
              <a:rPr lang="en-US" sz="4400" i="1" dirty="0" smtClean="0"/>
              <a:t>Long before writers can create their own text, they can learn what good writing is all about by hearing and loving the work of others.” </a:t>
            </a:r>
          </a:p>
          <a:p>
            <a:pPr marL="0" indent="0">
              <a:buNone/>
            </a:pPr>
            <a:r>
              <a:rPr lang="en-US" dirty="0"/>
              <a:t>	</a:t>
            </a:r>
            <a:r>
              <a:rPr lang="en-US" dirty="0" smtClean="0"/>
              <a:t>   </a:t>
            </a:r>
            <a:r>
              <a:rPr lang="en-US" sz="2200" dirty="0" smtClean="0"/>
              <a:t>~</a:t>
            </a:r>
            <a:r>
              <a:rPr lang="en-US" sz="2200" dirty="0" err="1" smtClean="0"/>
              <a:t>Spandel</a:t>
            </a:r>
            <a:r>
              <a:rPr lang="en-US" sz="2200" dirty="0" smtClean="0"/>
              <a:t> &amp; </a:t>
            </a:r>
            <a:r>
              <a:rPr lang="en-US" sz="2200" dirty="0" err="1" smtClean="0"/>
              <a:t>Stiggins</a:t>
            </a:r>
            <a:r>
              <a:rPr lang="en-US" sz="2200" dirty="0" smtClean="0"/>
              <a:t>, 1997</a:t>
            </a:r>
            <a:endParaRPr lang="en-US" sz="2200" dirty="0"/>
          </a:p>
          <a:p>
            <a:endParaRPr lang="en-US" dirty="0"/>
          </a:p>
        </p:txBody>
      </p:sp>
    </p:spTree>
    <p:extLst>
      <p:ext uri="{BB962C8B-B14F-4D97-AF65-F5344CB8AC3E}">
        <p14:creationId xmlns:p14="http://schemas.microsoft.com/office/powerpoint/2010/main" val="2343102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60090" y="1900616"/>
            <a:ext cx="7236261" cy="3603812"/>
          </a:xfrm>
        </p:spPr>
        <p:txBody>
          <a:bodyPr>
            <a:noAutofit/>
          </a:bodyPr>
          <a:lstStyle/>
          <a:p>
            <a:pPr>
              <a:lnSpc>
                <a:spcPct val="110000"/>
              </a:lnSpc>
            </a:pPr>
            <a:r>
              <a:rPr lang="en-US" sz="2800" dirty="0" smtClean="0"/>
              <a:t>Provide opportunities for your students to write often and for many purposes</a:t>
            </a:r>
          </a:p>
          <a:p>
            <a:pPr>
              <a:lnSpc>
                <a:spcPct val="110000"/>
              </a:lnSpc>
            </a:pPr>
            <a:r>
              <a:rPr lang="en-US" sz="2800" dirty="0" smtClean="0"/>
              <a:t>Write with students</a:t>
            </a:r>
          </a:p>
          <a:p>
            <a:pPr>
              <a:lnSpc>
                <a:spcPct val="110000"/>
              </a:lnSpc>
            </a:pPr>
            <a:r>
              <a:rPr lang="en-US" sz="2800" dirty="0" smtClean="0"/>
              <a:t> </a:t>
            </a:r>
            <a:r>
              <a:rPr lang="en-US" sz="2800" dirty="0"/>
              <a:t>M</a:t>
            </a:r>
            <a:r>
              <a:rPr lang="en-US" sz="2800" dirty="0" smtClean="0"/>
              <a:t>odel writing</a:t>
            </a:r>
          </a:p>
          <a:p>
            <a:pPr>
              <a:lnSpc>
                <a:spcPct val="110000"/>
              </a:lnSpc>
            </a:pPr>
            <a:r>
              <a:rPr lang="en-US" sz="2800" dirty="0" smtClean="0"/>
              <a:t>Use the language of writing </a:t>
            </a:r>
            <a:endParaRPr lang="en-US" sz="2800" dirty="0"/>
          </a:p>
          <a:p>
            <a:pPr>
              <a:lnSpc>
                <a:spcPct val="110000"/>
              </a:lnSpc>
            </a:pPr>
            <a:r>
              <a:rPr lang="en-US" sz="2800" dirty="0" smtClean="0"/>
              <a:t>Share books you love </a:t>
            </a:r>
          </a:p>
          <a:p>
            <a:pPr>
              <a:lnSpc>
                <a:spcPct val="110000"/>
              </a:lnSpc>
            </a:pPr>
            <a:r>
              <a:rPr lang="en-US" sz="2800" dirty="0" smtClean="0"/>
              <a:t>Use think-</a:t>
            </a:r>
            <a:r>
              <a:rPr lang="en-US" sz="2800" dirty="0" err="1" smtClean="0"/>
              <a:t>alouds</a:t>
            </a:r>
            <a:endParaRPr lang="en-US" sz="2800" dirty="0" smtClean="0"/>
          </a:p>
          <a:p>
            <a:pPr>
              <a:lnSpc>
                <a:spcPct val="110000"/>
              </a:lnSpc>
            </a:pPr>
            <a:r>
              <a:rPr lang="en-US" sz="2800" dirty="0" smtClean="0"/>
              <a:t>Introduce the writing process to your students</a:t>
            </a:r>
          </a:p>
          <a:p>
            <a:pPr>
              <a:lnSpc>
                <a:spcPct val="110000"/>
              </a:lnSpc>
            </a:pPr>
            <a:endParaRPr lang="en-US" sz="2800" dirty="0"/>
          </a:p>
          <a:p>
            <a:pPr>
              <a:lnSpc>
                <a:spcPct val="110000"/>
              </a:lnSpc>
            </a:pPr>
            <a:endParaRPr lang="en-US" sz="2800" dirty="0" smtClean="0"/>
          </a:p>
          <a:p>
            <a:pPr>
              <a:lnSpc>
                <a:spcPct val="110000"/>
              </a:lnSpc>
            </a:pPr>
            <a:endParaRPr lang="en-US" sz="2800" dirty="0" smtClean="0"/>
          </a:p>
        </p:txBody>
      </p:sp>
      <p:sp>
        <p:nvSpPr>
          <p:cNvPr id="2" name="Title 1"/>
          <p:cNvSpPr>
            <a:spLocks noGrp="1"/>
          </p:cNvSpPr>
          <p:nvPr>
            <p:ph type="title"/>
          </p:nvPr>
        </p:nvSpPr>
        <p:spPr>
          <a:xfrm>
            <a:off x="1095023" y="379154"/>
            <a:ext cx="6965245" cy="1202485"/>
          </a:xfrm>
        </p:spPr>
        <p:txBody>
          <a:bodyPr/>
          <a:lstStyle/>
          <a:p>
            <a:r>
              <a:rPr lang="en-US" dirty="0" smtClean="0"/>
              <a:t>Where do you begin?</a:t>
            </a:r>
            <a:endParaRPr lang="en-US" dirty="0"/>
          </a:p>
        </p:txBody>
      </p:sp>
      <p:pic>
        <p:nvPicPr>
          <p:cNvPr id="4" name="Picture 3" descr="004423852.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299317" y="2957787"/>
            <a:ext cx="2643453" cy="1757119"/>
          </a:xfrm>
          <a:prstGeom prst="rect">
            <a:avLst/>
          </a:prstGeom>
          <a:ln>
            <a:noFill/>
          </a:ln>
          <a:effectLst>
            <a:softEdge rad="112500"/>
          </a:effectLst>
        </p:spPr>
      </p:pic>
    </p:spTree>
    <p:extLst>
      <p:ext uri="{BB962C8B-B14F-4D97-AF65-F5344CB8AC3E}">
        <p14:creationId xmlns:p14="http://schemas.microsoft.com/office/powerpoint/2010/main" val="8246739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Content Placeholder 4" descr="writing_process_poster.pdf"/>
          <p:cNvPicPr>
            <a:picLocks noGrp="1" noChangeAspect="1"/>
          </p:cNvPicPr>
          <p:nvPr>
            <p:ph idx="1"/>
          </p:nvPr>
        </p:nvPicPr>
        <p:blipFill>
          <a:blip r:embed="rId2" cstate="email">
            <a:extLst>
              <a:ext uri="{28A0092B-C50C-407E-A947-70E740481C1C}">
                <a14:useLocalDpi xmlns:a14="http://schemas.microsoft.com/office/drawing/2010/main" val="0"/>
              </a:ext>
            </a:extLst>
          </a:blip>
          <a:srcRect l="-11017" r="-11017"/>
          <a:stretch>
            <a:fillRect/>
          </a:stretch>
        </p:blipFill>
        <p:spPr>
          <a:xfrm>
            <a:off x="-914400" y="172661"/>
            <a:ext cx="11018838" cy="6396401"/>
          </a:xfrm>
        </p:spPr>
      </p:pic>
    </p:spTree>
    <p:extLst>
      <p:ext uri="{BB962C8B-B14F-4D97-AF65-F5344CB8AC3E}">
        <p14:creationId xmlns:p14="http://schemas.microsoft.com/office/powerpoint/2010/main" val="143292596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1509</TotalTime>
  <Words>1660</Words>
  <Application>Microsoft Office PowerPoint</Application>
  <PresentationFormat>On-screen Show (4:3)</PresentationFormat>
  <Paragraphs>277</Paragraphs>
  <Slides>38</Slides>
  <Notes>13</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Hardcover</vt:lpstr>
      <vt:lpstr>Six Trait Writing:  Continuing Our Conversations </vt:lpstr>
      <vt:lpstr>Today’s Outcomes</vt:lpstr>
      <vt:lpstr>Self-assessment of Writing in My Classroom </vt:lpstr>
      <vt:lpstr>NeSA-W</vt:lpstr>
      <vt:lpstr>Characteristics of Personal Narrative</vt:lpstr>
      <vt:lpstr>PowerPoint Presentation</vt:lpstr>
      <vt:lpstr>The Reading-Writing Connection</vt:lpstr>
      <vt:lpstr>Where do you begin?</vt:lpstr>
      <vt:lpstr>PowerPoint Presentation</vt:lpstr>
      <vt:lpstr>Emergent and Developing Writers Need . . . </vt:lpstr>
      <vt:lpstr>“…the keys to writing well:”</vt:lpstr>
      <vt:lpstr>Teaching Skills and Strategies</vt:lpstr>
      <vt:lpstr>Holdrege Elementary Writing Wiki</vt:lpstr>
      <vt:lpstr>Ideas</vt:lpstr>
      <vt:lpstr>Ideas Lesson </vt:lpstr>
      <vt:lpstr>Technology Tips &amp; Sites for Ideas</vt:lpstr>
      <vt:lpstr>Organization</vt:lpstr>
      <vt:lpstr>Organization Lesson</vt:lpstr>
      <vt:lpstr>Four Square for Organization</vt:lpstr>
      <vt:lpstr>PowerPoint Presentation</vt:lpstr>
      <vt:lpstr>Technology Tips &amp; Sites for Organization</vt:lpstr>
      <vt:lpstr>Voice</vt:lpstr>
      <vt:lpstr>Voice Lesson</vt:lpstr>
      <vt:lpstr>Voice Lesson</vt:lpstr>
      <vt:lpstr>Technology Tips &amp; Sites for Voice</vt:lpstr>
      <vt:lpstr>Word Choice</vt:lpstr>
      <vt:lpstr>Word Choice Lesson</vt:lpstr>
      <vt:lpstr>Word Choice</vt:lpstr>
      <vt:lpstr>Technology Tips &amp; Sites for Word Choice</vt:lpstr>
      <vt:lpstr>Sentence Fluency</vt:lpstr>
      <vt:lpstr>Lesson Ideas for Sentence Fluency</vt:lpstr>
      <vt:lpstr>Sample Word Choice  Lessons</vt:lpstr>
      <vt:lpstr>Conventions</vt:lpstr>
      <vt:lpstr>Lesson Ideas for Conventions</vt:lpstr>
      <vt:lpstr>Literature Resources</vt:lpstr>
      <vt:lpstr>Sites to Check Out</vt:lpstr>
      <vt:lpstr>8 Things You Can Do Right Now</vt:lpstr>
      <vt:lpstr>Contact Information</vt:lpstr>
    </vt:vector>
  </TitlesOfParts>
  <Company>ESU 4</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K-2 Six Trait Webinar</dc:title>
  <dc:creator>Suzanne Whisler</dc:creator>
  <cp:lastModifiedBy>Denise O'Brien</cp:lastModifiedBy>
  <cp:revision>133</cp:revision>
  <dcterms:created xsi:type="dcterms:W3CDTF">2011-09-01T20:07:39Z</dcterms:created>
  <dcterms:modified xsi:type="dcterms:W3CDTF">2011-11-22T15:33:23Z</dcterms:modified>
</cp:coreProperties>
</file>